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423" r:id="rId2"/>
    <p:sldId id="435" r:id="rId3"/>
    <p:sldId id="436" r:id="rId4"/>
    <p:sldId id="439" r:id="rId5"/>
    <p:sldId id="445" r:id="rId6"/>
    <p:sldId id="440" r:id="rId7"/>
    <p:sldId id="444" r:id="rId8"/>
    <p:sldId id="441" r:id="rId9"/>
    <p:sldId id="442" r:id="rId10"/>
    <p:sldId id="443" r:id="rId11"/>
    <p:sldId id="258" r:id="rId12"/>
    <p:sldId id="381" r:id="rId13"/>
    <p:sldId id="382" r:id="rId14"/>
    <p:sldId id="259" r:id="rId15"/>
    <p:sldId id="257" r:id="rId16"/>
    <p:sldId id="295" r:id="rId17"/>
    <p:sldId id="261" r:id="rId18"/>
    <p:sldId id="412" r:id="rId19"/>
    <p:sldId id="426" r:id="rId20"/>
    <p:sldId id="427" r:id="rId21"/>
    <p:sldId id="428" r:id="rId22"/>
    <p:sldId id="429" r:id="rId23"/>
    <p:sldId id="430" r:id="rId24"/>
    <p:sldId id="431" r:id="rId25"/>
    <p:sldId id="432" r:id="rId26"/>
    <p:sldId id="433" r:id="rId27"/>
    <p:sldId id="434" r:id="rId28"/>
    <p:sldId id="410" r:id="rId29"/>
    <p:sldId id="377" r:id="rId30"/>
    <p:sldId id="263" r:id="rId31"/>
    <p:sldId id="384" r:id="rId32"/>
    <p:sldId id="379" r:id="rId33"/>
    <p:sldId id="266" r:id="rId34"/>
    <p:sldId id="267" r:id="rId35"/>
    <p:sldId id="269" r:id="rId36"/>
    <p:sldId id="316" r:id="rId37"/>
    <p:sldId id="419" r:id="rId38"/>
    <p:sldId id="446" r:id="rId39"/>
    <p:sldId id="447" r:id="rId4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7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D78A47-D8EF-4D48-974B-40E92BA9AB4E}" type="datetimeFigureOut">
              <a:rPr kumimoji="1" lang="ja-JP" altLang="en-US" smtClean="0"/>
              <a:pPr/>
              <a:t>2016/7/30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830665-9331-436A-898C-9B320E748AE6}" type="slidenum">
              <a:rPr kumimoji="1" lang="ja-JP" altLang="en-US" smtClean="0"/>
              <a:pPr/>
              <a:t>‹#›</a:t>
            </a:fld>
            <a:endParaRPr kumimoji="1" lang="ja-JP" altLang="en-US"/>
          </a:p>
        </p:txBody>
      </p:sp>
    </p:spTree>
    <p:extLst>
      <p:ext uri="{BB962C8B-B14F-4D97-AF65-F5344CB8AC3E}">
        <p14:creationId xmlns:p14="http://schemas.microsoft.com/office/powerpoint/2010/main" val="23755132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a:t>
            </a:fld>
            <a:endParaRPr kumimoji="1" lang="ja-JP" altLang="en-US"/>
          </a:p>
        </p:txBody>
      </p:sp>
    </p:spTree>
    <p:extLst>
      <p:ext uri="{BB962C8B-B14F-4D97-AF65-F5344CB8AC3E}">
        <p14:creationId xmlns:p14="http://schemas.microsoft.com/office/powerpoint/2010/main" val="1592388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18</a:t>
            </a:fld>
            <a:endParaRPr kumimoji="1" lang="ja-JP" altLang="en-US"/>
          </a:p>
        </p:txBody>
      </p:sp>
    </p:spTree>
    <p:extLst>
      <p:ext uri="{BB962C8B-B14F-4D97-AF65-F5344CB8AC3E}">
        <p14:creationId xmlns:p14="http://schemas.microsoft.com/office/powerpoint/2010/main" val="3886548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76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76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4F013D-141F-41AD-A91C-0039A2DF5B46}" type="slidenum">
              <a:rPr lang="ja-JP" altLang="en-US" smtClean="0">
                <a:ea typeface="ＭＳ Ｐゴシック" charset="-128"/>
              </a:rPr>
              <a:pPr/>
              <a:t>19</a:t>
            </a:fld>
            <a:endParaRPr lang="en-US" altLang="ja-JP" smtClean="0">
              <a:ea typeface="ＭＳ Ｐゴシック" charset="-128"/>
            </a:endParaRPr>
          </a:p>
        </p:txBody>
      </p:sp>
    </p:spTree>
    <p:extLst>
      <p:ext uri="{BB962C8B-B14F-4D97-AF65-F5344CB8AC3E}">
        <p14:creationId xmlns:p14="http://schemas.microsoft.com/office/powerpoint/2010/main" val="116396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86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86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EBBCE0-85BF-47DA-BA61-2D52D4B80B01}" type="slidenum">
              <a:rPr lang="ja-JP" altLang="en-US" smtClean="0">
                <a:ea typeface="ＭＳ Ｐゴシック" charset="-128"/>
              </a:rPr>
              <a:pPr/>
              <a:t>20</a:t>
            </a:fld>
            <a:endParaRPr lang="en-US" altLang="ja-JP" smtClean="0">
              <a:ea typeface="ＭＳ Ｐゴシック" charset="-128"/>
            </a:endParaRPr>
          </a:p>
        </p:txBody>
      </p:sp>
    </p:spTree>
    <p:extLst>
      <p:ext uri="{BB962C8B-B14F-4D97-AF65-F5344CB8AC3E}">
        <p14:creationId xmlns:p14="http://schemas.microsoft.com/office/powerpoint/2010/main" val="1956501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96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97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8FBA6D-14D0-4919-BCF8-53A3CD9C7151}" type="slidenum">
              <a:rPr lang="ja-JP" altLang="en-US" smtClean="0">
                <a:ea typeface="ＭＳ Ｐゴシック" charset="-128"/>
              </a:rPr>
              <a:pPr/>
              <a:t>21</a:t>
            </a:fld>
            <a:endParaRPr lang="en-US" altLang="ja-JP" smtClean="0">
              <a:ea typeface="ＭＳ Ｐゴシック" charset="-128"/>
            </a:endParaRPr>
          </a:p>
        </p:txBody>
      </p:sp>
    </p:spTree>
    <p:extLst>
      <p:ext uri="{BB962C8B-B14F-4D97-AF65-F5344CB8AC3E}">
        <p14:creationId xmlns:p14="http://schemas.microsoft.com/office/powerpoint/2010/main" val="3623446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07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07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B209CF-9D61-4595-9955-395F65AB6DAF}" type="slidenum">
              <a:rPr lang="ja-JP" altLang="en-US" smtClean="0">
                <a:ea typeface="ＭＳ Ｐゴシック" charset="-128"/>
              </a:rPr>
              <a:pPr/>
              <a:t>22</a:t>
            </a:fld>
            <a:endParaRPr lang="en-US" altLang="ja-JP" smtClean="0">
              <a:ea typeface="ＭＳ Ｐゴシック" charset="-128"/>
            </a:endParaRPr>
          </a:p>
        </p:txBody>
      </p:sp>
    </p:spTree>
    <p:extLst>
      <p:ext uri="{BB962C8B-B14F-4D97-AF65-F5344CB8AC3E}">
        <p14:creationId xmlns:p14="http://schemas.microsoft.com/office/powerpoint/2010/main" val="496423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17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317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D3824E-9402-4BC5-9E50-71554C6A1D23}" type="slidenum">
              <a:rPr lang="ja-JP" altLang="en-US" smtClean="0">
                <a:ea typeface="ＭＳ Ｐゴシック" charset="-128"/>
              </a:rPr>
              <a:pPr/>
              <a:t>23</a:t>
            </a:fld>
            <a:endParaRPr lang="en-US" altLang="ja-JP" smtClean="0">
              <a:ea typeface="ＭＳ Ｐゴシック" charset="-128"/>
            </a:endParaRPr>
          </a:p>
        </p:txBody>
      </p:sp>
    </p:spTree>
    <p:extLst>
      <p:ext uri="{BB962C8B-B14F-4D97-AF65-F5344CB8AC3E}">
        <p14:creationId xmlns:p14="http://schemas.microsoft.com/office/powerpoint/2010/main" val="2695786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27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27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38B7227-1668-4876-B4F3-03B515298B54}" type="slidenum">
              <a:rPr lang="ja-JP" altLang="en-US" smtClean="0">
                <a:ea typeface="ＭＳ Ｐゴシック" charset="-128"/>
              </a:rPr>
              <a:pPr/>
              <a:t>24</a:t>
            </a:fld>
            <a:endParaRPr lang="en-US" altLang="ja-JP" smtClean="0">
              <a:ea typeface="ＭＳ Ｐゴシック" charset="-128"/>
            </a:endParaRPr>
          </a:p>
        </p:txBody>
      </p:sp>
    </p:spTree>
    <p:extLst>
      <p:ext uri="{BB962C8B-B14F-4D97-AF65-F5344CB8AC3E}">
        <p14:creationId xmlns:p14="http://schemas.microsoft.com/office/powerpoint/2010/main" val="254373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37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37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8806B7-B0FB-4302-8744-3B26DBDC58CE}" type="slidenum">
              <a:rPr lang="ja-JP" altLang="en-US" smtClean="0">
                <a:ea typeface="ＭＳ Ｐゴシック" charset="-128"/>
              </a:rPr>
              <a:pPr/>
              <a:t>25</a:t>
            </a:fld>
            <a:endParaRPr lang="en-US" altLang="ja-JP" smtClean="0">
              <a:ea typeface="ＭＳ Ｐゴシック" charset="-128"/>
            </a:endParaRPr>
          </a:p>
        </p:txBody>
      </p:sp>
    </p:spTree>
    <p:extLst>
      <p:ext uri="{BB962C8B-B14F-4D97-AF65-F5344CB8AC3E}">
        <p14:creationId xmlns:p14="http://schemas.microsoft.com/office/powerpoint/2010/main" val="1609715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48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482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A0413C-8CAE-4F47-9810-D5250A6E9B53}" type="slidenum">
              <a:rPr lang="ja-JP" altLang="en-US" smtClean="0">
                <a:ea typeface="ＭＳ Ｐゴシック" charset="-128"/>
              </a:rPr>
              <a:pPr/>
              <a:t>26</a:t>
            </a:fld>
            <a:endParaRPr lang="en-US" altLang="ja-JP" smtClean="0">
              <a:ea typeface="ＭＳ Ｐゴシック" charset="-128"/>
            </a:endParaRPr>
          </a:p>
        </p:txBody>
      </p:sp>
    </p:spTree>
    <p:extLst>
      <p:ext uri="{BB962C8B-B14F-4D97-AF65-F5344CB8AC3E}">
        <p14:creationId xmlns:p14="http://schemas.microsoft.com/office/powerpoint/2010/main" val="3653433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58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584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B61A13-5804-4043-BEF8-1A739FEAE11F}" type="slidenum">
              <a:rPr lang="ja-JP" altLang="en-US" smtClean="0">
                <a:ea typeface="ＭＳ Ｐゴシック" charset="-128"/>
              </a:rPr>
              <a:pPr/>
              <a:t>27</a:t>
            </a:fld>
            <a:endParaRPr lang="en-US" altLang="ja-JP" smtClean="0">
              <a:ea typeface="ＭＳ Ｐゴシック" charset="-128"/>
            </a:endParaRPr>
          </a:p>
        </p:txBody>
      </p:sp>
    </p:spTree>
    <p:extLst>
      <p:ext uri="{BB962C8B-B14F-4D97-AF65-F5344CB8AC3E}">
        <p14:creationId xmlns:p14="http://schemas.microsoft.com/office/powerpoint/2010/main" val="2779131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a:t>
            </a:fld>
            <a:endParaRPr kumimoji="1" lang="ja-JP" altLang="en-US"/>
          </a:p>
        </p:txBody>
      </p:sp>
    </p:spTree>
    <p:extLst>
      <p:ext uri="{BB962C8B-B14F-4D97-AF65-F5344CB8AC3E}">
        <p14:creationId xmlns:p14="http://schemas.microsoft.com/office/powerpoint/2010/main" val="7016954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28</a:t>
            </a:fld>
            <a:endParaRPr kumimoji="1" lang="ja-JP" altLang="en-US"/>
          </a:p>
        </p:txBody>
      </p:sp>
    </p:spTree>
    <p:extLst>
      <p:ext uri="{BB962C8B-B14F-4D97-AF65-F5344CB8AC3E}">
        <p14:creationId xmlns:p14="http://schemas.microsoft.com/office/powerpoint/2010/main" val="36099021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29</a:t>
            </a:fld>
            <a:endParaRPr kumimoji="1" lang="ja-JP" altLang="en-US"/>
          </a:p>
        </p:txBody>
      </p:sp>
    </p:spTree>
    <p:extLst>
      <p:ext uri="{BB962C8B-B14F-4D97-AF65-F5344CB8AC3E}">
        <p14:creationId xmlns:p14="http://schemas.microsoft.com/office/powerpoint/2010/main" val="36278622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30</a:t>
            </a:fld>
            <a:endParaRPr kumimoji="1" lang="ja-JP" altLang="en-US"/>
          </a:p>
        </p:txBody>
      </p:sp>
    </p:spTree>
    <p:extLst>
      <p:ext uri="{BB962C8B-B14F-4D97-AF65-F5344CB8AC3E}">
        <p14:creationId xmlns:p14="http://schemas.microsoft.com/office/powerpoint/2010/main" val="3906541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31</a:t>
            </a:fld>
            <a:endParaRPr kumimoji="1" lang="ja-JP" altLang="en-US"/>
          </a:p>
        </p:txBody>
      </p:sp>
    </p:spTree>
    <p:extLst>
      <p:ext uri="{BB962C8B-B14F-4D97-AF65-F5344CB8AC3E}">
        <p14:creationId xmlns:p14="http://schemas.microsoft.com/office/powerpoint/2010/main" val="1770879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32</a:t>
            </a:fld>
            <a:endParaRPr kumimoji="1" lang="ja-JP" altLang="en-US"/>
          </a:p>
        </p:txBody>
      </p:sp>
    </p:spTree>
    <p:extLst>
      <p:ext uri="{BB962C8B-B14F-4D97-AF65-F5344CB8AC3E}">
        <p14:creationId xmlns:p14="http://schemas.microsoft.com/office/powerpoint/2010/main" val="6701342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33</a:t>
            </a:fld>
            <a:endParaRPr kumimoji="1" lang="ja-JP" altLang="en-US"/>
          </a:p>
        </p:txBody>
      </p:sp>
    </p:spTree>
    <p:extLst>
      <p:ext uri="{BB962C8B-B14F-4D97-AF65-F5344CB8AC3E}">
        <p14:creationId xmlns:p14="http://schemas.microsoft.com/office/powerpoint/2010/main" val="28363550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34</a:t>
            </a:fld>
            <a:endParaRPr kumimoji="1" lang="ja-JP" altLang="en-US"/>
          </a:p>
        </p:txBody>
      </p:sp>
    </p:spTree>
    <p:extLst>
      <p:ext uri="{BB962C8B-B14F-4D97-AF65-F5344CB8AC3E}">
        <p14:creationId xmlns:p14="http://schemas.microsoft.com/office/powerpoint/2010/main" val="33674571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35</a:t>
            </a:fld>
            <a:endParaRPr kumimoji="1" lang="ja-JP" altLang="en-US"/>
          </a:p>
        </p:txBody>
      </p:sp>
    </p:spTree>
    <p:extLst>
      <p:ext uri="{BB962C8B-B14F-4D97-AF65-F5344CB8AC3E}">
        <p14:creationId xmlns:p14="http://schemas.microsoft.com/office/powerpoint/2010/main" val="651630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36</a:t>
            </a:fld>
            <a:endParaRPr kumimoji="1" lang="ja-JP" altLang="en-US"/>
          </a:p>
        </p:txBody>
      </p:sp>
    </p:spTree>
    <p:extLst>
      <p:ext uri="{BB962C8B-B14F-4D97-AF65-F5344CB8AC3E}">
        <p14:creationId xmlns:p14="http://schemas.microsoft.com/office/powerpoint/2010/main" val="30017442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37</a:t>
            </a:fld>
            <a:endParaRPr kumimoji="1" lang="ja-JP" altLang="en-US"/>
          </a:p>
        </p:txBody>
      </p:sp>
    </p:spTree>
    <p:extLst>
      <p:ext uri="{BB962C8B-B14F-4D97-AF65-F5344CB8AC3E}">
        <p14:creationId xmlns:p14="http://schemas.microsoft.com/office/powerpoint/2010/main" val="3263854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11</a:t>
            </a:fld>
            <a:endParaRPr kumimoji="1" lang="ja-JP" altLang="en-US"/>
          </a:p>
        </p:txBody>
      </p:sp>
    </p:spTree>
    <p:extLst>
      <p:ext uri="{BB962C8B-B14F-4D97-AF65-F5344CB8AC3E}">
        <p14:creationId xmlns:p14="http://schemas.microsoft.com/office/powerpoint/2010/main" val="1754527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12</a:t>
            </a:fld>
            <a:endParaRPr kumimoji="1" lang="ja-JP" altLang="en-US"/>
          </a:p>
        </p:txBody>
      </p:sp>
    </p:spTree>
    <p:extLst>
      <p:ext uri="{BB962C8B-B14F-4D97-AF65-F5344CB8AC3E}">
        <p14:creationId xmlns:p14="http://schemas.microsoft.com/office/powerpoint/2010/main" val="3312961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13</a:t>
            </a:fld>
            <a:endParaRPr kumimoji="1" lang="ja-JP" altLang="en-US"/>
          </a:p>
        </p:txBody>
      </p:sp>
    </p:spTree>
    <p:extLst>
      <p:ext uri="{BB962C8B-B14F-4D97-AF65-F5344CB8AC3E}">
        <p14:creationId xmlns:p14="http://schemas.microsoft.com/office/powerpoint/2010/main" val="1570971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14</a:t>
            </a:fld>
            <a:endParaRPr kumimoji="1" lang="ja-JP" altLang="en-US"/>
          </a:p>
        </p:txBody>
      </p:sp>
    </p:spTree>
    <p:extLst>
      <p:ext uri="{BB962C8B-B14F-4D97-AF65-F5344CB8AC3E}">
        <p14:creationId xmlns:p14="http://schemas.microsoft.com/office/powerpoint/2010/main" val="175755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15</a:t>
            </a:fld>
            <a:endParaRPr kumimoji="1" lang="ja-JP" altLang="en-US"/>
          </a:p>
        </p:txBody>
      </p:sp>
    </p:spTree>
    <p:extLst>
      <p:ext uri="{BB962C8B-B14F-4D97-AF65-F5344CB8AC3E}">
        <p14:creationId xmlns:p14="http://schemas.microsoft.com/office/powerpoint/2010/main" val="2351597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16</a:t>
            </a:fld>
            <a:endParaRPr kumimoji="1" lang="ja-JP" altLang="en-US"/>
          </a:p>
        </p:txBody>
      </p:sp>
    </p:spTree>
    <p:extLst>
      <p:ext uri="{BB962C8B-B14F-4D97-AF65-F5344CB8AC3E}">
        <p14:creationId xmlns:p14="http://schemas.microsoft.com/office/powerpoint/2010/main" val="3245685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17</a:t>
            </a:fld>
            <a:endParaRPr kumimoji="1" lang="ja-JP" altLang="en-US"/>
          </a:p>
        </p:txBody>
      </p:sp>
    </p:spTree>
    <p:extLst>
      <p:ext uri="{BB962C8B-B14F-4D97-AF65-F5344CB8AC3E}">
        <p14:creationId xmlns:p14="http://schemas.microsoft.com/office/powerpoint/2010/main" val="1037166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C6DBC1B-57F9-4338-A712-8E0BED82E444}"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2016/7/30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230CB-EA0E-4B2C-A479-CFB7B2F752EE}" type="datetimeFigureOut">
              <a:rPr kumimoji="1" lang="ja-JP" altLang="en-US" smtClean="0"/>
              <a:pPr/>
              <a:t>2016/7/30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C9CC7-74FA-4A1D-BC33-ACA4719039A5}"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1124745"/>
            <a:ext cx="7772400" cy="2475706"/>
          </a:xfrm>
          <a:solidFill>
            <a:srgbClr val="FFFF00"/>
          </a:solidFill>
          <a:ln>
            <a:solidFill>
              <a:schemeClr val="accent1"/>
            </a:solidFill>
          </a:ln>
        </p:spPr>
        <p:txBody>
          <a:bodyPr/>
          <a:lstStyle/>
          <a:p>
            <a:r>
              <a:rPr kumimoji="1" lang="ja-JP" altLang="en-US" dirty="0" smtClean="0"/>
              <a:t>第五回</a:t>
            </a:r>
            <a:r>
              <a:rPr kumimoji="1" lang="en-US" altLang="ja-JP" dirty="0" smtClean="0"/>
              <a:t/>
            </a:r>
            <a:br>
              <a:rPr kumimoji="1" lang="en-US" altLang="ja-JP" dirty="0" smtClean="0"/>
            </a:br>
            <a:r>
              <a:rPr kumimoji="1" lang="ja-JP" altLang="en-US" dirty="0" smtClean="0"/>
              <a:t>「游」「旅」「観光」「</a:t>
            </a:r>
            <a:r>
              <a:rPr kumimoji="1" lang="en-US" altLang="ja-JP" dirty="0" smtClean="0"/>
              <a:t>TOURSM</a:t>
            </a:r>
            <a:r>
              <a:rPr kumimoji="1" lang="ja-JP" altLang="en-US" dirty="0" smtClean="0"/>
              <a:t>」</a:t>
            </a:r>
            <a:endParaRPr kumimoji="1" lang="ja-JP" altLang="en-US" dirty="0"/>
          </a:p>
        </p:txBody>
      </p:sp>
      <p:sp>
        <p:nvSpPr>
          <p:cNvPr id="2" name="サブタイトル 1"/>
          <p:cNvSpPr>
            <a:spLocks noGrp="1"/>
          </p:cNvSpPr>
          <p:nvPr>
            <p:ph type="subTitle" idx="1"/>
          </p:nvPr>
        </p:nvSpPr>
        <p:spPr/>
        <p:txBody>
          <a:bodyPr/>
          <a:lstStyle/>
          <a:p>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en-US" altLang="ja-JP" dirty="0" smtClean="0"/>
              <a:t>Tourism</a:t>
            </a:r>
            <a:r>
              <a:rPr kumimoji="1" lang="ja-JP" altLang="en-US" dirty="0" smtClean="0"/>
              <a:t>は観光事業</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ja-JP" dirty="0"/>
              <a:t>字句「観光」が法令用語として確立されたのちの</a:t>
            </a:r>
            <a:r>
              <a:rPr lang="en-US" altLang="ja-JP" dirty="0"/>
              <a:t>1941</a:t>
            </a:r>
            <a:r>
              <a:rPr lang="ja-JP" altLang="ja-JP" dirty="0"/>
              <a:t>年版『英和活用大辞典』（勝俣銓吉郎編研究社発行）では</a:t>
            </a:r>
            <a:r>
              <a:rPr lang="en-US" altLang="ja-JP" dirty="0"/>
              <a:t>sightseeing</a:t>
            </a:r>
            <a:r>
              <a:rPr lang="ja-JP" altLang="ja-JP" dirty="0"/>
              <a:t>（見物）</a:t>
            </a:r>
            <a:r>
              <a:rPr lang="en-US" altLang="ja-JP" dirty="0"/>
              <a:t>tour</a:t>
            </a:r>
            <a:r>
              <a:rPr lang="ja-JP" altLang="ja-JP" dirty="0"/>
              <a:t>（漫遊　遊歴　旅行）</a:t>
            </a:r>
            <a:r>
              <a:rPr lang="en-US" altLang="ja-JP" dirty="0"/>
              <a:t>tourism</a:t>
            </a:r>
            <a:r>
              <a:rPr lang="ja-JP" altLang="ja-JP" dirty="0"/>
              <a:t>（観光　観光事業）</a:t>
            </a:r>
            <a:r>
              <a:rPr lang="en-US" altLang="ja-JP" dirty="0"/>
              <a:t>tourist</a:t>
            </a:r>
            <a:r>
              <a:rPr lang="ja-JP" altLang="ja-JP" dirty="0"/>
              <a:t>（漫遊者　観光者）</a:t>
            </a:r>
            <a:r>
              <a:rPr lang="en-US" altLang="ja-JP" dirty="0"/>
              <a:t>travel</a:t>
            </a:r>
            <a:r>
              <a:rPr lang="ja-JP" altLang="ja-JP" dirty="0"/>
              <a:t>（旅行）</a:t>
            </a:r>
            <a:r>
              <a:rPr lang="en-US" altLang="ja-JP" dirty="0" smtClean="0"/>
              <a:t>traveler</a:t>
            </a:r>
            <a:r>
              <a:rPr lang="ja-JP" altLang="ja-JP" dirty="0"/>
              <a:t>（旅行者）が収録されている。</a:t>
            </a:r>
            <a:r>
              <a:rPr lang="en-US" altLang="ja-JP" dirty="0"/>
              <a:t>tourism</a:t>
            </a:r>
            <a:r>
              <a:rPr lang="ja-JP" altLang="ja-JP" dirty="0"/>
              <a:t>が「観光事業」と解説されており、前述のとおり国際</a:t>
            </a:r>
            <a:r>
              <a:rPr lang="ja-JP" altLang="ja-JP" dirty="0" smtClean="0"/>
              <a:t>観光</a:t>
            </a:r>
            <a:r>
              <a:rPr lang="ja-JP" altLang="ja-JP" dirty="0"/>
              <a:t>局の英訳「</a:t>
            </a:r>
            <a:r>
              <a:rPr lang="en-US" altLang="ja-JP" dirty="0"/>
              <a:t>tourist</a:t>
            </a:r>
            <a:r>
              <a:rPr lang="ja-JP" altLang="ja-JP" dirty="0"/>
              <a:t>　</a:t>
            </a:r>
            <a:r>
              <a:rPr lang="en-US" altLang="ja-JP" dirty="0"/>
              <a:t>industry</a:t>
            </a:r>
            <a:r>
              <a:rPr lang="ja-JP" altLang="ja-JP" dirty="0"/>
              <a:t>」に対応する訳語として掲載されている。</a:t>
            </a:r>
            <a:r>
              <a:rPr lang="en-US" altLang="ja-JP" dirty="0"/>
              <a:t>tour</a:t>
            </a:r>
            <a:r>
              <a:rPr lang="ja-JP" altLang="ja-JP" dirty="0"/>
              <a:t>と</a:t>
            </a:r>
            <a:r>
              <a:rPr lang="en-US" altLang="ja-JP" dirty="0"/>
              <a:t>tourism</a:t>
            </a:r>
            <a:r>
              <a:rPr lang="ja-JP" altLang="ja-JP" dirty="0"/>
              <a:t>を区別することなく漫然と字句「観光」を充てるよりはましである。</a:t>
            </a:r>
          </a:p>
          <a:p>
            <a:endParaRPr kumimoji="1" lang="ja-JP" altLang="en-US" dirty="0"/>
          </a:p>
        </p:txBody>
      </p:sp>
    </p:spTree>
    <p:extLst>
      <p:ext uri="{BB962C8B-B14F-4D97-AF65-F5344CB8AC3E}">
        <p14:creationId xmlns:p14="http://schemas.microsoft.com/office/powerpoint/2010/main" val="1525145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a:solidFill>
            <a:srgbClr val="FFFF00"/>
          </a:solidFill>
          <a:ln w="76200">
            <a:solidFill>
              <a:schemeClr val="tx1">
                <a:lumMod val="95000"/>
                <a:lumOff val="5000"/>
              </a:schemeClr>
            </a:solidFill>
          </a:ln>
        </p:spPr>
        <p:txBody>
          <a:bodyPr/>
          <a:lstStyle/>
          <a:p>
            <a:r>
              <a:rPr kumimoji="1" lang="ja-JP" altLang="en-US" dirty="0" smtClean="0"/>
              <a:t>ヒトの移動概念の発生</a:t>
            </a:r>
            <a:endParaRPr kumimoji="1" lang="ja-JP" altLang="en-US" dirty="0"/>
          </a:p>
        </p:txBody>
      </p:sp>
      <p:sp>
        <p:nvSpPr>
          <p:cNvPr id="3" name="コンテンツ プレースホルダ 2"/>
          <p:cNvSpPr>
            <a:spLocks noGrp="1"/>
          </p:cNvSpPr>
          <p:nvPr>
            <p:ph idx="1"/>
          </p:nvPr>
        </p:nvSpPr>
        <p:spPr>
          <a:xfrm>
            <a:off x="179512" y="1600200"/>
            <a:ext cx="8964488" cy="4925144"/>
          </a:xfrm>
        </p:spPr>
        <p:txBody>
          <a:bodyPr>
            <a:normAutofit fontScale="92500" lnSpcReduction="10000"/>
          </a:bodyPr>
          <a:lstStyle/>
          <a:p>
            <a:r>
              <a:rPr lang="ja-JP" altLang="en-US" dirty="0" smtClean="0">
                <a:solidFill>
                  <a:srgbClr val="FF0000"/>
                </a:solidFill>
              </a:rPr>
              <a:t>脳</a:t>
            </a:r>
            <a:r>
              <a:rPr lang="ja-JP" altLang="en-US" dirty="0" smtClean="0"/>
              <a:t>のエネルギー消費が大きい人類は</a:t>
            </a:r>
            <a:r>
              <a:rPr lang="ja-JP" altLang="en-US" dirty="0" smtClean="0">
                <a:solidFill>
                  <a:srgbClr val="FF0000"/>
                </a:solidFill>
              </a:rPr>
              <a:t>肉食</a:t>
            </a:r>
            <a:r>
              <a:rPr lang="ja-JP" altLang="en-US" dirty="0" smtClean="0"/>
              <a:t>のため移動生活が常態であったが</a:t>
            </a:r>
            <a:r>
              <a:rPr lang="ja-JP" altLang="ja-JP" dirty="0" smtClean="0"/>
              <a:t>、</a:t>
            </a:r>
            <a:r>
              <a:rPr lang="ja-JP" altLang="ja-JP" dirty="0" smtClean="0">
                <a:solidFill>
                  <a:srgbClr val="FF0000"/>
                </a:solidFill>
              </a:rPr>
              <a:t>農耕</a:t>
            </a:r>
            <a:r>
              <a:rPr lang="ja-JP" altLang="en-US" dirty="0" smtClean="0"/>
              <a:t>により</a:t>
            </a:r>
            <a:r>
              <a:rPr lang="ja-JP" altLang="en-US" dirty="0" smtClean="0">
                <a:solidFill>
                  <a:srgbClr val="FF0000"/>
                </a:solidFill>
              </a:rPr>
              <a:t>定住</a:t>
            </a:r>
            <a:r>
              <a:rPr lang="ja-JP" altLang="en-US" dirty="0" smtClean="0"/>
              <a:t>が可能となった</a:t>
            </a:r>
            <a:r>
              <a:rPr lang="ja-JP" altLang="ja-JP" dirty="0" smtClean="0"/>
              <a:t>。</a:t>
            </a:r>
            <a:endParaRPr lang="en-US" altLang="ja-JP" dirty="0" smtClean="0"/>
          </a:p>
          <a:p>
            <a:r>
              <a:rPr lang="ja-JP" altLang="ja-JP" dirty="0" smtClean="0"/>
              <a:t>定住社会</a:t>
            </a:r>
            <a:r>
              <a:rPr lang="ja-JP" altLang="ja-JP" dirty="0"/>
              <a:t>において人が移動する</a:t>
            </a:r>
            <a:r>
              <a:rPr lang="ja-JP" altLang="ja-JP" dirty="0" smtClean="0"/>
              <a:t>概念</a:t>
            </a:r>
            <a:r>
              <a:rPr lang="ja-JP" altLang="en-US" dirty="0" smtClean="0"/>
              <a:t>は</a:t>
            </a:r>
            <a:r>
              <a:rPr lang="ja-JP" altLang="ja-JP" dirty="0" smtClean="0"/>
              <a:t>、</a:t>
            </a:r>
            <a:r>
              <a:rPr lang="ja-JP" altLang="en-US" dirty="0" smtClean="0"/>
              <a:t>英語</a:t>
            </a:r>
            <a:r>
              <a:rPr lang="ja-JP" altLang="ja-JP" dirty="0" smtClean="0"/>
              <a:t>で字句「</a:t>
            </a:r>
            <a:r>
              <a:rPr lang="en-US" altLang="ja-JP" b="1" dirty="0" smtClean="0">
                <a:solidFill>
                  <a:srgbClr val="FF0000"/>
                </a:solidFill>
              </a:rPr>
              <a:t>travel</a:t>
            </a:r>
            <a:r>
              <a:rPr lang="ja-JP" altLang="ja-JP" dirty="0" smtClean="0"/>
              <a:t>」、</a:t>
            </a:r>
            <a:r>
              <a:rPr lang="ja-JP" altLang="en-US" dirty="0" smtClean="0"/>
              <a:t>日本語</a:t>
            </a:r>
            <a:r>
              <a:rPr lang="ja-JP" altLang="ja-JP" dirty="0" smtClean="0"/>
              <a:t>で字句「</a:t>
            </a:r>
            <a:r>
              <a:rPr lang="ja-JP" altLang="ja-JP" b="1" dirty="0" smtClean="0">
                <a:solidFill>
                  <a:srgbClr val="FF0000"/>
                </a:solidFill>
              </a:rPr>
              <a:t>たび</a:t>
            </a:r>
            <a:r>
              <a:rPr lang="ja-JP" altLang="ja-JP" dirty="0"/>
              <a:t>」、</a:t>
            </a:r>
            <a:r>
              <a:rPr lang="ja-JP" altLang="ja-JP" dirty="0" smtClean="0"/>
              <a:t>中国</a:t>
            </a:r>
            <a:r>
              <a:rPr lang="ja-JP" altLang="en-US" dirty="0" smtClean="0"/>
              <a:t>語</a:t>
            </a:r>
            <a:r>
              <a:rPr lang="ja-JP" altLang="ja-JP" dirty="0" smtClean="0"/>
              <a:t>は</a:t>
            </a:r>
            <a:r>
              <a:rPr lang="ja-JP" altLang="ja-JP" dirty="0"/>
              <a:t>字句「</a:t>
            </a:r>
            <a:r>
              <a:rPr lang="ja-JP" altLang="ja-JP" b="1" dirty="0">
                <a:solidFill>
                  <a:srgbClr val="FF0000"/>
                </a:solidFill>
              </a:rPr>
              <a:t>旅</a:t>
            </a:r>
            <a:r>
              <a:rPr lang="ja-JP" altLang="ja-JP" dirty="0"/>
              <a:t>」を代表例として用いることに収斂していった</a:t>
            </a:r>
            <a:r>
              <a:rPr lang="ja-JP" altLang="ja-JP" dirty="0" smtClean="0"/>
              <a:t>。</a:t>
            </a:r>
            <a:endParaRPr lang="en-US" altLang="ja-JP" dirty="0" smtClean="0"/>
          </a:p>
          <a:p>
            <a:r>
              <a:rPr lang="ja-JP" altLang="ja-JP" dirty="0" smtClean="0"/>
              <a:t>日本に中国</a:t>
            </a:r>
            <a:r>
              <a:rPr lang="ja-JP" altLang="ja-JP" dirty="0"/>
              <a:t>から漢字「旅」</a:t>
            </a:r>
            <a:r>
              <a:rPr lang="ja-JP" altLang="ja-JP" dirty="0" smtClean="0"/>
              <a:t>が</a:t>
            </a:r>
            <a:r>
              <a:rPr lang="ja-JP" altLang="en-US" dirty="0" smtClean="0"/>
              <a:t>紹介</a:t>
            </a:r>
            <a:r>
              <a:rPr lang="ja-JP" altLang="ja-JP" dirty="0" smtClean="0"/>
              <a:t>された</a:t>
            </a:r>
            <a:r>
              <a:rPr lang="ja-JP" altLang="ja-JP" dirty="0"/>
              <a:t>とき、素直に「たび」があてられたことは容易に想像</a:t>
            </a:r>
            <a:r>
              <a:rPr lang="ja-JP" altLang="ja-JP" dirty="0" smtClean="0"/>
              <a:t>できる。</a:t>
            </a:r>
            <a:endParaRPr lang="en-US" altLang="ja-JP" dirty="0" smtClean="0"/>
          </a:p>
          <a:p>
            <a:r>
              <a:rPr lang="ja-JP" altLang="ja-JP" dirty="0" smtClean="0"/>
              <a:t>また</a:t>
            </a:r>
            <a:r>
              <a:rPr lang="ja-JP" altLang="ja-JP" dirty="0"/>
              <a:t>「</a:t>
            </a:r>
            <a:r>
              <a:rPr lang="en-US" altLang="ja-JP" dirty="0"/>
              <a:t>travel</a:t>
            </a:r>
            <a:r>
              <a:rPr lang="ja-JP" altLang="ja-JP" dirty="0"/>
              <a:t>」の訳語が中国、日本において共通に「旅」あるいは「旅行」があてられたことも理解し易い</a:t>
            </a:r>
            <a:r>
              <a:rPr lang="ja-JP" altLang="ja-JP" dirty="0" smtClean="0"/>
              <a:t>。</a:t>
            </a:r>
            <a:endParaRPr kumimoji="1" lang="ja-JP"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1784"/>
            <a:ext cx="8229600" cy="1143000"/>
          </a:xfrm>
          <a:solidFill>
            <a:srgbClr val="FFFF00"/>
          </a:solidFill>
          <a:ln w="76200">
            <a:solidFill>
              <a:schemeClr val="tx1">
                <a:lumMod val="95000"/>
                <a:lumOff val="5000"/>
              </a:schemeClr>
            </a:solidFill>
          </a:ln>
        </p:spPr>
        <p:txBody>
          <a:bodyPr/>
          <a:lstStyle/>
          <a:p>
            <a:r>
              <a:rPr kumimoji="1" lang="ja-JP" altLang="en-US" dirty="0" smtClean="0"/>
              <a:t>参考　　遊と游（白川静）</a:t>
            </a:r>
            <a:endParaRPr kumimoji="1" lang="ja-JP" altLang="en-US" dirty="0"/>
          </a:p>
        </p:txBody>
      </p:sp>
      <p:sp>
        <p:nvSpPr>
          <p:cNvPr id="3" name="コンテンツ プレースホルダ 2"/>
          <p:cNvSpPr>
            <a:spLocks noGrp="1"/>
          </p:cNvSpPr>
          <p:nvPr>
            <p:ph idx="1"/>
          </p:nvPr>
        </p:nvSpPr>
        <p:spPr>
          <a:xfrm>
            <a:off x="72008" y="1600200"/>
            <a:ext cx="8964488" cy="5069160"/>
          </a:xfrm>
        </p:spPr>
        <p:txBody>
          <a:bodyPr>
            <a:normAutofit lnSpcReduction="10000"/>
          </a:bodyPr>
          <a:lstStyle/>
          <a:p>
            <a:r>
              <a:rPr lang="ja-JP" altLang="ja-JP" dirty="0" smtClean="0"/>
              <a:t>「遊」という字は、古代中国において共同体を出て、外に旅する時に持つ、自分たちの氏族旗のこと</a:t>
            </a:r>
            <a:endParaRPr lang="en-US" altLang="ja-JP" dirty="0" smtClean="0"/>
          </a:p>
          <a:p>
            <a:r>
              <a:rPr lang="ja-JP" altLang="ja-JP" dirty="0" smtClean="0"/>
              <a:t>そして、もともと「遊」は神の出遊をいう文字</a:t>
            </a:r>
            <a:endParaRPr lang="en-US" altLang="ja-JP" dirty="0" smtClean="0"/>
          </a:p>
          <a:p>
            <a:r>
              <a:rPr lang="ja-JP" altLang="ja-JP" dirty="0" smtClean="0"/>
              <a:t>神のように自在に行動することを「遊」といった</a:t>
            </a:r>
          </a:p>
          <a:p>
            <a:r>
              <a:rPr lang="ja-JP" altLang="ja-JP" dirty="0" smtClean="0"/>
              <a:t>日本語の「あそび」も神様が遊ぶ「神遊び」の意味</a:t>
            </a:r>
          </a:p>
          <a:p>
            <a:r>
              <a:rPr lang="ja-JP" altLang="ja-JP" dirty="0" smtClean="0"/>
              <a:t>この「遊」という字を日本では「あそぶ」と訓読みしたが、白川</a:t>
            </a:r>
            <a:r>
              <a:rPr lang="ja-JP" altLang="en-US" dirty="0" smtClean="0"/>
              <a:t>静</a:t>
            </a:r>
            <a:r>
              <a:rPr lang="ja-JP" altLang="ja-JP" dirty="0" smtClean="0"/>
              <a:t>は「極めて的確な」読みと考えていた。</a:t>
            </a:r>
          </a:p>
          <a:p>
            <a:r>
              <a:rPr lang="ja-JP" altLang="ja-JP" dirty="0" smtClean="0"/>
              <a:t>游は水神が川渡りをすることをあらわしている。およぐという意味がある</a:t>
            </a:r>
          </a:p>
          <a:p>
            <a:endParaRPr kumimoji="1" lang="ja-JP" alt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kumimoji="1" lang="ja-JP" altLang="en-US" dirty="0" smtClean="0"/>
              <a:t>柳田国男と「たび」</a:t>
            </a:r>
            <a:endParaRPr kumimoji="1" lang="ja-JP" altLang="en-US" dirty="0"/>
          </a:p>
        </p:txBody>
      </p:sp>
      <p:sp>
        <p:nvSpPr>
          <p:cNvPr id="3" name="コンテンツ プレースホルダ 2"/>
          <p:cNvSpPr>
            <a:spLocks noGrp="1"/>
          </p:cNvSpPr>
          <p:nvPr>
            <p:ph idx="1"/>
          </p:nvPr>
        </p:nvSpPr>
        <p:spPr>
          <a:xfrm>
            <a:off x="251520" y="1600200"/>
            <a:ext cx="8435280" cy="4997152"/>
          </a:xfrm>
        </p:spPr>
        <p:txBody>
          <a:bodyPr>
            <a:normAutofit fontScale="85000" lnSpcReduction="10000"/>
          </a:bodyPr>
          <a:lstStyle/>
          <a:p>
            <a:r>
              <a:rPr lang="ja-JP" altLang="en-US" dirty="0" smtClean="0"/>
              <a:t>白川静によれば、「遊」という漢字には、もともと、神のように自由に行動し、移動するという意味があり、「遊」つながりで、「旗」や「旅」の漢字が引っ張り出されたそうであるから、</a:t>
            </a:r>
            <a:r>
              <a:rPr lang="en-US" altLang="ja-JP" dirty="0" smtClean="0"/>
              <a:t>Traveler</a:t>
            </a:r>
            <a:r>
              <a:rPr lang="ja-JP" altLang="en-US" dirty="0" smtClean="0"/>
              <a:t>は遊子のほうが語感がある。</a:t>
            </a:r>
          </a:p>
          <a:p>
            <a:r>
              <a:rPr lang="ja-JP" altLang="en-US" dirty="0" smtClean="0"/>
              <a:t>柳田國男によれば、旅の原型は租庸調を納めに行く道のりのこと。食料や寝床は毎日その場で調達しなければならないものであり、道沿いの民家に交易を求める（物乞いをする）際に、「給</a:t>
            </a:r>
            <a:r>
              <a:rPr lang="ja-JP" altLang="en-US" dirty="0" err="1" smtClean="0"/>
              <a:t>べ</a:t>
            </a:r>
            <a:r>
              <a:rPr lang="ja-JP" altLang="en-US" dirty="0" smtClean="0"/>
              <a:t>（たべ）」（「給</a:t>
            </a:r>
            <a:r>
              <a:rPr lang="ja-JP" altLang="en-US" dirty="0" err="1" smtClean="0"/>
              <a:t>ふ</a:t>
            </a:r>
            <a:r>
              <a:rPr lang="en-US" altLang="ja-JP" dirty="0" smtClean="0"/>
              <a:t>〔</a:t>
            </a:r>
            <a:r>
              <a:rPr lang="ja-JP" altLang="en-US" dirty="0" smtClean="0"/>
              <a:t>たまう</a:t>
            </a:r>
            <a:r>
              <a:rPr lang="en-US" altLang="ja-JP" dirty="0" smtClean="0"/>
              <a:t>〕</a:t>
            </a:r>
            <a:r>
              <a:rPr lang="ja-JP" altLang="en-US" dirty="0" smtClean="0"/>
              <a:t>」の謙譲語）といっていたことが語源だそうであるから、日本語で能動的とする旅人と訳すことに違和感が出てくる。</a:t>
            </a:r>
            <a:endParaRPr lang="en-US" altLang="ja-JP" dirty="0" smtClean="0"/>
          </a:p>
          <a:p>
            <a:r>
              <a:rPr lang="ja-JP" altLang="en-US" dirty="0" smtClean="0"/>
              <a:t>ＴＲＡＶＥＬの語源がＴＲＡＢＬＥに求められることと共通</a:t>
            </a:r>
          </a:p>
          <a:p>
            <a:endParaRPr kumimoji="1" lang="ja-JP" alt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lstStyle/>
          <a:p>
            <a:r>
              <a:rPr kumimoji="1" lang="ja-JP" altLang="en-US" dirty="0" smtClean="0"/>
              <a:t>旅游と観光</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a:bodyPr>
          <a:lstStyle/>
          <a:p>
            <a:r>
              <a:rPr lang="ja-JP" altLang="ja-JP" b="1" dirty="0" smtClean="0"/>
              <a:t>「旅游」</a:t>
            </a:r>
            <a:r>
              <a:rPr lang="ja-JP" altLang="ja-JP" dirty="0" smtClean="0"/>
              <a:t>は「旅＋游」、すなわち「旅行＋游览」からなる</a:t>
            </a:r>
            <a:r>
              <a:rPr lang="ja-JP" altLang="en-US" dirty="0" smtClean="0"/>
              <a:t>。従って</a:t>
            </a:r>
            <a:r>
              <a:rPr lang="ja-JP" altLang="en-US" b="1" dirty="0" smtClean="0">
                <a:solidFill>
                  <a:srgbClr val="FF0000"/>
                </a:solidFill>
              </a:rPr>
              <a:t>日本のような混乱が発生しない</a:t>
            </a:r>
            <a:r>
              <a:rPr lang="ja-JP" altLang="en-US" dirty="0" smtClean="0"/>
              <a:t>。</a:t>
            </a:r>
          </a:p>
          <a:p>
            <a:r>
              <a:rPr lang="ja-JP" altLang="ja-JP" dirty="0" smtClean="0"/>
              <a:t>問題</a:t>
            </a:r>
            <a:r>
              <a:rPr lang="ja-JP" altLang="ja-JP" dirty="0"/>
              <a:t>は</a:t>
            </a:r>
            <a:r>
              <a:rPr lang="ja-JP" altLang="ja-JP" dirty="0" smtClean="0"/>
              <a:t>、</a:t>
            </a:r>
            <a:r>
              <a:rPr lang="ja-JP" altLang="en-US" dirty="0" smtClean="0"/>
              <a:t>日本における</a:t>
            </a:r>
            <a:r>
              <a:rPr lang="ja-JP" altLang="ja-JP" b="1" dirty="0" smtClean="0">
                <a:solidFill>
                  <a:srgbClr val="FF0000"/>
                </a:solidFill>
              </a:rPr>
              <a:t>概念</a:t>
            </a:r>
            <a:r>
              <a:rPr lang="ja-JP" altLang="ja-JP" b="1" dirty="0">
                <a:solidFill>
                  <a:srgbClr val="FF0000"/>
                </a:solidFill>
              </a:rPr>
              <a:t>「観光」の発生</a:t>
            </a:r>
            <a:r>
              <a:rPr lang="ja-JP" altLang="ja-JP" dirty="0"/>
              <a:t>である。概念「観光」に関して最大公約数的認識は、現状では「楽しみ」のための「旅」のことをさすと</a:t>
            </a:r>
            <a:r>
              <a:rPr lang="ja-JP" altLang="ja-JP" dirty="0" smtClean="0"/>
              <a:t>いえる。</a:t>
            </a:r>
            <a:r>
              <a:rPr lang="ja-JP" altLang="ja-JP" dirty="0"/>
              <a:t>ここには「楽しみ」以外の「旅」の存在があることが前提となる</a:t>
            </a:r>
            <a:r>
              <a:rPr lang="ja-JP" altLang="ja-JP" dirty="0" smtClean="0"/>
              <a:t>。</a:t>
            </a:r>
            <a:endParaRPr lang="en-US" altLang="ja-JP" dirty="0" smtClean="0"/>
          </a:p>
          <a:p>
            <a:r>
              <a:rPr lang="ja-JP" altLang="ja-JP" dirty="0" smtClean="0"/>
              <a:t>概念</a:t>
            </a:r>
            <a:r>
              <a:rPr lang="ja-JP" altLang="ja-JP" dirty="0"/>
              <a:t>「観光」等が発生して</a:t>
            </a:r>
            <a:r>
              <a:rPr lang="ja-JP" altLang="ja-JP" b="1" dirty="0">
                <a:solidFill>
                  <a:srgbClr val="FF0000"/>
                </a:solidFill>
              </a:rPr>
              <a:t>字句「観光」等が用いられることに収斂</a:t>
            </a:r>
            <a:r>
              <a:rPr lang="ja-JP" altLang="ja-JP" dirty="0"/>
              <a:t>してゆくのであるが、この収斂過程の分析について、わが国ではまだ研究過程段階であり、共通認識が出来上がっているとは言い難い</a:t>
            </a:r>
            <a:r>
              <a:rPr lang="ja-JP" altLang="ja-JP" dirty="0" smtClean="0"/>
              <a:t>状況。</a:t>
            </a:r>
            <a:endParaRPr lang="en-US" altLang="ja-JP" dirty="0" smtClean="0"/>
          </a:p>
          <a:p>
            <a:endParaRPr lang="en-US" altLang="ja-JP" dirty="0" smtClean="0"/>
          </a:p>
          <a:p>
            <a:endParaRPr lang="ja-JP" altLang="ja-JP" dirty="0"/>
          </a:p>
          <a:p>
            <a:endParaRPr kumimoji="1" lang="ja-JP" alt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27584" y="1650504"/>
            <a:ext cx="914400" cy="91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tour</a:t>
            </a:r>
            <a:endParaRPr kumimoji="1" lang="ja-JP" altLang="en-US" dirty="0">
              <a:solidFill>
                <a:schemeClr val="tx1">
                  <a:lumMod val="95000"/>
                  <a:lumOff val="5000"/>
                </a:schemeClr>
              </a:solidFill>
            </a:endParaRPr>
          </a:p>
        </p:txBody>
      </p:sp>
      <p:sp>
        <p:nvSpPr>
          <p:cNvPr id="5" name="正方形/長方形 4"/>
          <p:cNvSpPr/>
          <p:nvPr/>
        </p:nvSpPr>
        <p:spPr>
          <a:xfrm>
            <a:off x="827584" y="3573016"/>
            <a:ext cx="914400" cy="91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観光</a:t>
            </a:r>
            <a:endParaRPr kumimoji="1" lang="ja-JP" altLang="en-US" dirty="0">
              <a:solidFill>
                <a:schemeClr val="tx1">
                  <a:lumMod val="95000"/>
                  <a:lumOff val="5000"/>
                </a:schemeClr>
              </a:solidFill>
            </a:endParaRPr>
          </a:p>
        </p:txBody>
      </p:sp>
      <p:sp>
        <p:nvSpPr>
          <p:cNvPr id="6" name="正方形/長方形 5"/>
          <p:cNvSpPr/>
          <p:nvPr/>
        </p:nvSpPr>
        <p:spPr>
          <a:xfrm>
            <a:off x="827584" y="5538936"/>
            <a:ext cx="914400" cy="91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旅游</a:t>
            </a:r>
            <a:endParaRPr kumimoji="1" lang="ja-JP" altLang="en-US" dirty="0">
              <a:solidFill>
                <a:schemeClr val="tx1">
                  <a:lumMod val="95000"/>
                  <a:lumOff val="5000"/>
                </a:schemeClr>
              </a:solidFill>
            </a:endParaRPr>
          </a:p>
        </p:txBody>
      </p:sp>
      <p:sp>
        <p:nvSpPr>
          <p:cNvPr id="8" name="角丸四角形 7"/>
          <p:cNvSpPr/>
          <p:nvPr/>
        </p:nvSpPr>
        <p:spPr>
          <a:xfrm>
            <a:off x="2555776" y="6259016"/>
            <a:ext cx="6120680" cy="5543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ja-JP" altLang="ja-JP" sz="1400" dirty="0">
                <a:solidFill>
                  <a:srgbClr val="000000"/>
                </a:solidFill>
                <a:latin typeface="Century" pitchFamily="18" charset="0"/>
                <a:ea typeface="ＭＳ 明朝" pitchFamily="17" charset="-128"/>
                <a:cs typeface="ＭＳ ゴシック" pitchFamily="49" charset="-128"/>
              </a:rPr>
              <a:t>南宋時代の詩人沈約（</a:t>
            </a:r>
            <a:r>
              <a:rPr lang="en-US" altLang="ja-JP" sz="1400" dirty="0">
                <a:solidFill>
                  <a:srgbClr val="000000"/>
                </a:solidFill>
                <a:latin typeface="Century" pitchFamily="18" charset="0"/>
                <a:ea typeface="ＭＳ 明朝" pitchFamily="17" charset="-128"/>
                <a:cs typeface="ＭＳ ゴシック" pitchFamily="49" charset="-128"/>
              </a:rPr>
              <a:t>441</a:t>
            </a:r>
            <a:r>
              <a:rPr lang="en-US" altLang="ja-JP" sz="1400" dirty="0">
                <a:solidFill>
                  <a:srgbClr val="000000"/>
                </a:solidFill>
                <a:latin typeface="Arial"/>
                <a:ea typeface="ＭＳ 明朝" pitchFamily="17" charset="-128"/>
                <a:cs typeface="ＭＳ ゴシック" pitchFamily="49" charset="-128"/>
              </a:rPr>
              <a:t>—</a:t>
            </a:r>
            <a:r>
              <a:rPr lang="en-US" altLang="ja-JP" sz="1400" dirty="0">
                <a:solidFill>
                  <a:srgbClr val="000000"/>
                </a:solidFill>
                <a:latin typeface="Century" pitchFamily="18" charset="0"/>
                <a:ea typeface="ＭＳ 明朝" pitchFamily="17" charset="-128"/>
                <a:cs typeface="ＭＳ ゴシック" pitchFamily="49" charset="-128"/>
              </a:rPr>
              <a:t>513</a:t>
            </a:r>
            <a:r>
              <a:rPr lang="ja-JP" altLang="en-US" sz="1400" dirty="0">
                <a:solidFill>
                  <a:srgbClr val="000000"/>
                </a:solidFill>
                <a:latin typeface="Century" pitchFamily="18" charset="0"/>
                <a:ea typeface="ＭＳ 明朝" pitchFamily="17" charset="-128"/>
                <a:cs typeface="ＭＳ ゴシック" pitchFamily="49" charset="-128"/>
              </a:rPr>
              <a:t>年）の</a:t>
            </a:r>
            <a:r>
              <a:rPr lang="en-US" altLang="ja-JP" sz="1400" dirty="0">
                <a:solidFill>
                  <a:srgbClr val="000000"/>
                </a:solidFill>
                <a:latin typeface="Century" pitchFamily="18" charset="0"/>
                <a:ea typeface="ＭＳ 明朝" pitchFamily="17" charset="-128"/>
                <a:cs typeface="ＭＳ ゴシック" pitchFamily="49" charset="-128"/>
              </a:rPr>
              <a:t>《</a:t>
            </a:r>
            <a:r>
              <a:rPr lang="ja-JP" altLang="en-US" sz="1400" dirty="0">
                <a:solidFill>
                  <a:srgbClr val="000000"/>
                </a:solidFill>
                <a:latin typeface="Century" pitchFamily="18" charset="0"/>
                <a:ea typeface="ＭＳ 明朝" pitchFamily="17" charset="-128"/>
                <a:cs typeface="ＭＳ ゴシック" pitchFamily="49" charset="-128"/>
              </a:rPr>
              <a:t>悲哉行</a:t>
            </a:r>
            <a:r>
              <a:rPr lang="en-US" altLang="ja-JP" sz="1400" dirty="0">
                <a:solidFill>
                  <a:srgbClr val="000000"/>
                </a:solidFill>
                <a:latin typeface="Century" pitchFamily="18" charset="0"/>
                <a:ea typeface="ＭＳ 明朝" pitchFamily="17" charset="-128"/>
                <a:cs typeface="ＭＳ ゴシック" pitchFamily="49" charset="-128"/>
              </a:rPr>
              <a:t>》</a:t>
            </a:r>
            <a:r>
              <a:rPr lang="ja-JP" altLang="en-US" sz="1400" dirty="0">
                <a:solidFill>
                  <a:srgbClr val="000000"/>
                </a:solidFill>
                <a:latin typeface="Century" pitchFamily="18" charset="0"/>
                <a:ea typeface="ＭＳ 明朝" pitchFamily="17" charset="-128"/>
                <a:cs typeface="ＭＳ ゴシック" pitchFamily="49" charset="-128"/>
              </a:rPr>
              <a:t>：旅游媚年春，年春媚游人</a:t>
            </a:r>
            <a:endParaRPr lang="ja-JP" altLang="en-US" sz="1400" dirty="0">
              <a:solidFill>
                <a:schemeClr val="tx1"/>
              </a:solidFill>
              <a:latin typeface="Arial" pitchFamily="34" charset="0"/>
              <a:ea typeface="ＭＳ Ｐゴシック" pitchFamily="50" charset="-128"/>
              <a:cs typeface="ＭＳ Ｐゴシック" pitchFamily="50" charset="-128"/>
            </a:endParaRPr>
          </a:p>
        </p:txBody>
      </p:sp>
      <p:sp>
        <p:nvSpPr>
          <p:cNvPr id="11" name="角丸四角形 10"/>
          <p:cNvSpPr/>
          <p:nvPr/>
        </p:nvSpPr>
        <p:spPr>
          <a:xfrm>
            <a:off x="2555776" y="4386808"/>
            <a:ext cx="6120680" cy="5543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ja-JP" sz="1600" dirty="0" smtClean="0"/>
              <a:t>『</a:t>
            </a:r>
            <a:r>
              <a:rPr lang="ja-JP" altLang="en-US" sz="1600" dirty="0"/>
              <a:t>易経（周易）</a:t>
            </a:r>
            <a:r>
              <a:rPr lang="en-US" altLang="ja-JP" sz="1600" dirty="0"/>
              <a:t>』</a:t>
            </a:r>
            <a:r>
              <a:rPr lang="ja-JP" altLang="en-US" sz="1600" dirty="0"/>
              <a:t>の中の観卦の爻辞の一つ「六四　観国之光　利用賓于</a:t>
            </a:r>
            <a:r>
              <a:rPr lang="ja-JP" altLang="en-US" sz="1600" dirty="0" smtClean="0"/>
              <a:t>王」</a:t>
            </a:r>
            <a:r>
              <a:rPr lang="ja-JP" altLang="en-US" sz="1600" dirty="0"/>
              <a:t>の「観国之光</a:t>
            </a:r>
            <a:r>
              <a:rPr lang="ja-JP" altLang="en-US" sz="1600" dirty="0" smtClean="0"/>
              <a:t>」</a:t>
            </a:r>
            <a:endParaRPr lang="ja-JP" altLang="en-US" sz="1600" dirty="0">
              <a:solidFill>
                <a:schemeClr val="tx1"/>
              </a:solidFill>
              <a:latin typeface="Arial" pitchFamily="34" charset="0"/>
              <a:ea typeface="ＭＳ Ｐゴシック" pitchFamily="50" charset="-128"/>
              <a:cs typeface="ＭＳ Ｐゴシック" pitchFamily="50" charset="-128"/>
            </a:endParaRPr>
          </a:p>
        </p:txBody>
      </p:sp>
      <p:sp>
        <p:nvSpPr>
          <p:cNvPr id="12" name="角丸四角形 11"/>
          <p:cNvSpPr/>
          <p:nvPr/>
        </p:nvSpPr>
        <p:spPr>
          <a:xfrm>
            <a:off x="2555776" y="2348880"/>
            <a:ext cx="6120680" cy="4320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ja-JP" sz="1600" dirty="0" smtClean="0">
                <a:solidFill>
                  <a:schemeClr val="tx1"/>
                </a:solidFill>
                <a:latin typeface="Arial" pitchFamily="34" charset="0"/>
                <a:ea typeface="ＭＳ Ｐゴシック" pitchFamily="50" charset="-128"/>
                <a:cs typeface="ＭＳ Ｐゴシック" pitchFamily="50" charset="-128"/>
              </a:rPr>
              <a:t>https://en.wikipedia.org/wiki/Tourism</a:t>
            </a:r>
            <a:r>
              <a:rPr lang="ja-JP" altLang="en-US" sz="1600" dirty="0" smtClean="0">
                <a:solidFill>
                  <a:schemeClr val="tx1"/>
                </a:solidFill>
                <a:latin typeface="Arial" pitchFamily="34" charset="0"/>
                <a:ea typeface="ＭＳ Ｐゴシック" pitchFamily="50" charset="-128"/>
                <a:cs typeface="ＭＳ Ｐゴシック" pitchFamily="50" charset="-128"/>
              </a:rPr>
              <a:t>では、ラテン語、アラム語、古代アングロサクソン語</a:t>
            </a:r>
            <a:endParaRPr lang="ja-JP" altLang="en-US" sz="1600" dirty="0">
              <a:solidFill>
                <a:schemeClr val="tx1"/>
              </a:solidFill>
              <a:latin typeface="Arial" pitchFamily="34" charset="0"/>
              <a:ea typeface="ＭＳ Ｐゴシック" pitchFamily="50" charset="-128"/>
              <a:cs typeface="ＭＳ Ｐゴシック" pitchFamily="50" charset="-128"/>
            </a:endParaRPr>
          </a:p>
        </p:txBody>
      </p:sp>
      <p:sp>
        <p:nvSpPr>
          <p:cNvPr id="15" name="正方形/長方形 14"/>
          <p:cNvSpPr/>
          <p:nvPr/>
        </p:nvSpPr>
        <p:spPr>
          <a:xfrm>
            <a:off x="2555776" y="1322765"/>
            <a:ext cx="6336704" cy="954107"/>
          </a:xfrm>
          <a:prstGeom prst="rect">
            <a:avLst/>
          </a:prstGeom>
          <a:solidFill>
            <a:schemeClr val="bg2">
              <a:lumMod val="90000"/>
            </a:schemeClr>
          </a:solidFill>
          <a:ln>
            <a:solidFill>
              <a:schemeClr val="tx1"/>
            </a:solidFill>
            <a:prstDash val="sysDot"/>
          </a:ln>
        </p:spPr>
        <p:txBody>
          <a:bodyPr wrap="square">
            <a:spAutoFit/>
          </a:bodyPr>
          <a:lstStyle/>
          <a:p>
            <a:r>
              <a:rPr lang="en-US" altLang="ja-JP" sz="2800" dirty="0"/>
              <a:t>The word </a:t>
            </a:r>
            <a:r>
              <a:rPr lang="en-US" altLang="ja-JP" sz="2800" i="1" dirty="0">
                <a:solidFill>
                  <a:srgbClr val="FF0000"/>
                </a:solidFill>
              </a:rPr>
              <a:t>tourist</a:t>
            </a:r>
            <a:r>
              <a:rPr lang="en-US" altLang="ja-JP" sz="2800" dirty="0">
                <a:solidFill>
                  <a:srgbClr val="FF0000"/>
                </a:solidFill>
              </a:rPr>
              <a:t> </a:t>
            </a:r>
            <a:r>
              <a:rPr lang="en-US" altLang="ja-JP" sz="2800" dirty="0"/>
              <a:t>was used </a:t>
            </a:r>
            <a:r>
              <a:rPr lang="en-US" altLang="ja-JP" sz="2800" dirty="0" smtClean="0"/>
              <a:t>by</a:t>
            </a:r>
            <a:r>
              <a:rPr lang="ja-JP" altLang="en-US" sz="2800" dirty="0" smtClean="0"/>
              <a:t>　</a:t>
            </a:r>
            <a:r>
              <a:rPr lang="en-US" altLang="ja-JP" sz="2800" b="1" dirty="0" smtClean="0"/>
              <a:t>1772</a:t>
            </a:r>
            <a:r>
              <a:rPr lang="en-US" altLang="ja-JP" sz="2800" dirty="0"/>
              <a:t> and </a:t>
            </a:r>
            <a:r>
              <a:rPr lang="en-US" altLang="ja-JP" sz="2800" i="1" dirty="0">
                <a:solidFill>
                  <a:srgbClr val="FF0000"/>
                </a:solidFill>
              </a:rPr>
              <a:t>tourism</a:t>
            </a:r>
            <a:r>
              <a:rPr lang="en-US" altLang="ja-JP" sz="2800" dirty="0"/>
              <a:t> by </a:t>
            </a:r>
            <a:r>
              <a:rPr lang="en-US" altLang="ja-JP" sz="2800" dirty="0" smtClean="0"/>
              <a:t>1811.</a:t>
            </a:r>
            <a:endParaRPr lang="ja-JP" altLang="en-US" sz="2800" dirty="0"/>
          </a:p>
        </p:txBody>
      </p:sp>
      <p:sp>
        <p:nvSpPr>
          <p:cNvPr id="16" name="正方形/長方形 15"/>
          <p:cNvSpPr/>
          <p:nvPr/>
        </p:nvSpPr>
        <p:spPr>
          <a:xfrm>
            <a:off x="2555776" y="3068960"/>
            <a:ext cx="6408712" cy="1200329"/>
          </a:xfrm>
          <a:prstGeom prst="rect">
            <a:avLst/>
          </a:prstGeom>
          <a:solidFill>
            <a:schemeClr val="bg2">
              <a:lumMod val="90000"/>
            </a:schemeClr>
          </a:solidFill>
          <a:ln>
            <a:solidFill>
              <a:schemeClr val="tx1"/>
            </a:solidFill>
            <a:prstDash val="sysDot"/>
          </a:ln>
        </p:spPr>
        <p:txBody>
          <a:bodyPr wrap="square">
            <a:spAutoFit/>
          </a:bodyPr>
          <a:lstStyle/>
          <a:p>
            <a:r>
              <a:rPr lang="ja-JP" altLang="en-US" sz="2400" dirty="0" smtClean="0"/>
              <a:t>日本における概念を伴った字句の使用は</a:t>
            </a:r>
            <a:r>
              <a:rPr lang="en-US" altLang="ja-JP" sz="2400" dirty="0" smtClean="0"/>
              <a:t>18</a:t>
            </a:r>
            <a:r>
              <a:rPr lang="ja-JP" altLang="en-US" sz="2400" dirty="0" smtClean="0"/>
              <a:t>～</a:t>
            </a:r>
            <a:r>
              <a:rPr lang="en-US" altLang="ja-JP" sz="2400" dirty="0" smtClean="0"/>
              <a:t>19</a:t>
            </a:r>
            <a:r>
              <a:rPr lang="ja-JP" altLang="en-US" sz="2400" dirty="0" smtClean="0"/>
              <a:t>世紀。お蔭参り自体の発生は諸説あり、大規模な明和のお蔭参りは</a:t>
            </a:r>
            <a:r>
              <a:rPr lang="en-US" altLang="ja-JP" sz="2400" b="1" dirty="0" smtClean="0"/>
              <a:t>1770</a:t>
            </a:r>
            <a:r>
              <a:rPr lang="ja-JP" altLang="en-US" sz="2400" b="1" dirty="0" smtClean="0"/>
              <a:t>年</a:t>
            </a:r>
            <a:endParaRPr lang="ja-JP" altLang="en-US" sz="2400" b="1" dirty="0"/>
          </a:p>
        </p:txBody>
      </p:sp>
      <p:sp>
        <p:nvSpPr>
          <p:cNvPr id="17" name="正方形/長方形 16"/>
          <p:cNvSpPr/>
          <p:nvPr/>
        </p:nvSpPr>
        <p:spPr>
          <a:xfrm>
            <a:off x="2555776" y="5229200"/>
            <a:ext cx="6264696" cy="954107"/>
          </a:xfrm>
          <a:prstGeom prst="rect">
            <a:avLst/>
          </a:prstGeom>
          <a:solidFill>
            <a:schemeClr val="bg2">
              <a:lumMod val="90000"/>
            </a:schemeClr>
          </a:solidFill>
          <a:ln>
            <a:solidFill>
              <a:schemeClr val="tx1"/>
            </a:solidFill>
            <a:prstDash val="sysDot"/>
          </a:ln>
        </p:spPr>
        <p:txBody>
          <a:bodyPr wrap="square">
            <a:spAutoFit/>
          </a:bodyPr>
          <a:lstStyle/>
          <a:p>
            <a:r>
              <a:rPr lang="ja-JP" altLang="en-US" sz="2800" dirty="0" smtClean="0"/>
              <a:t>中国における概念を伴った使用は</a:t>
            </a:r>
            <a:r>
              <a:rPr lang="ja-JP" altLang="en-US" sz="2800" b="1" dirty="0" smtClean="0"/>
              <a:t>明朝</a:t>
            </a:r>
            <a:r>
              <a:rPr lang="en-US" altLang="ja-JP" sz="2800" b="1" dirty="0"/>
              <a:t>1368</a:t>
            </a:r>
            <a:r>
              <a:rPr lang="ja-JP" altLang="en-US" sz="2800" b="1" dirty="0"/>
              <a:t>年 </a:t>
            </a:r>
            <a:r>
              <a:rPr lang="en-US" altLang="ja-JP" sz="2800" b="1" dirty="0"/>
              <a:t>- 1644</a:t>
            </a:r>
            <a:r>
              <a:rPr lang="ja-JP" altLang="en-US" sz="2800" b="1" dirty="0"/>
              <a:t>年</a:t>
            </a:r>
            <a:r>
              <a:rPr lang="ja-JP" altLang="en-US" sz="2800" b="1" dirty="0" smtClean="0"/>
              <a:t>後半期</a:t>
            </a:r>
            <a:endParaRPr lang="ja-JP" altLang="en-US" sz="2800" b="1" dirty="0"/>
          </a:p>
        </p:txBody>
      </p:sp>
      <p:sp>
        <p:nvSpPr>
          <p:cNvPr id="21" name="タイトル 1"/>
          <p:cNvSpPr txBox="1">
            <a:spLocks noGrp="1"/>
          </p:cNvSpPr>
          <p:nvPr>
            <p:ph type="title"/>
          </p:nvPr>
        </p:nvSpPr>
        <p:spPr>
          <a:xfrm>
            <a:off x="457200" y="44624"/>
            <a:ext cx="8229600" cy="1143000"/>
          </a:xfrm>
          <a:prstGeom prst="rect">
            <a:avLst/>
          </a:prstGeom>
          <a:solidFill>
            <a:srgbClr val="FFFF00"/>
          </a:solidFill>
          <a:ln w="76200">
            <a:solidFill>
              <a:schemeClr val="tx1">
                <a:lumMod val="95000"/>
                <a:lumOff val="5000"/>
              </a:schemeClr>
            </a:solidFill>
          </a:ln>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概念の発生と字句の使用時期は別</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ja-JP" altLang="ja-JP" dirty="0" smtClean="0"/>
              <a:t>『観光学ガイドブック』</a:t>
            </a:r>
            <a:r>
              <a:rPr lang="en-US" altLang="ja-JP" dirty="0" smtClean="0"/>
              <a:t/>
            </a:r>
            <a:br>
              <a:rPr lang="en-US" altLang="ja-JP" dirty="0" smtClean="0"/>
            </a:br>
            <a:r>
              <a:rPr lang="ja-JP" altLang="ja-JP" dirty="0" smtClean="0"/>
              <a:t>大橋昭一の記述</a:t>
            </a:r>
            <a:r>
              <a:rPr lang="ja-JP" altLang="en-US" dirty="0" smtClean="0"/>
              <a:t>（</a:t>
            </a:r>
            <a:r>
              <a:rPr lang="en-US" altLang="ja-JP" dirty="0" smtClean="0"/>
              <a:t> p.</a:t>
            </a:r>
            <a:r>
              <a:rPr lang="ja-JP" altLang="ja-JP" dirty="0" smtClean="0"/>
              <a:t>１４ </a:t>
            </a:r>
            <a:r>
              <a:rPr lang="ja-JP" altLang="en-US" dirty="0" smtClean="0"/>
              <a:t>）</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85000" lnSpcReduction="10000"/>
          </a:bodyPr>
          <a:lstStyle/>
          <a:p>
            <a:r>
              <a:rPr lang="ja-JP" altLang="ja-JP" dirty="0" smtClean="0"/>
              <a:t>「</a:t>
            </a:r>
            <a:r>
              <a:rPr lang="ja-JP" altLang="ja-JP" dirty="0"/>
              <a:t>それまでの富裕層を対象にした旅・旅行は、イギリスでは一般に</a:t>
            </a:r>
            <a:r>
              <a:rPr lang="en-US" altLang="ja-JP" dirty="0"/>
              <a:t>travel</a:t>
            </a:r>
            <a:r>
              <a:rPr lang="ja-JP" altLang="ja-JP" dirty="0"/>
              <a:t>とよばれていたが、この新しい一般大衆向けの、旅行業者の手配や指示のもとに、旅行客はただ</a:t>
            </a:r>
            <a:r>
              <a:rPr lang="ja-JP" altLang="ja-JP" dirty="0">
                <a:solidFill>
                  <a:srgbClr val="FF0000"/>
                </a:solidFill>
              </a:rPr>
              <a:t>受動的</a:t>
            </a:r>
            <a:r>
              <a:rPr lang="ja-JP" altLang="ja-JP" dirty="0"/>
              <a:t>についてゆけばいいようなものは、</a:t>
            </a:r>
            <a:r>
              <a:rPr lang="en-US" altLang="ja-JP" dirty="0"/>
              <a:t>travel</a:t>
            </a:r>
            <a:r>
              <a:rPr lang="ja-JP" altLang="ja-JP" dirty="0"/>
              <a:t>とはいえない。それと区別して、</a:t>
            </a:r>
            <a:r>
              <a:rPr lang="en-US" altLang="ja-JP" b="1" i="1" dirty="0" smtClean="0">
                <a:solidFill>
                  <a:srgbClr val="FF0000"/>
                </a:solidFill>
              </a:rPr>
              <a:t>tourism</a:t>
            </a:r>
            <a:r>
              <a:rPr lang="ja-JP" altLang="en-US" b="1" i="1" dirty="0" smtClean="0">
                <a:solidFill>
                  <a:srgbClr val="FF0000"/>
                </a:solidFill>
              </a:rPr>
              <a:t>（</a:t>
            </a:r>
            <a:r>
              <a:rPr lang="en-US" altLang="ja-JP" b="1" i="1" dirty="0" smtClean="0">
                <a:solidFill>
                  <a:srgbClr val="FF0000"/>
                </a:solidFill>
              </a:rPr>
              <a:t>tourist?</a:t>
            </a:r>
            <a:r>
              <a:rPr lang="ja-JP" altLang="en-US" b="1" i="1" dirty="0" smtClean="0">
                <a:solidFill>
                  <a:srgbClr val="FF0000"/>
                </a:solidFill>
              </a:rPr>
              <a:t>）</a:t>
            </a:r>
            <a:r>
              <a:rPr lang="ja-JP" altLang="ja-JP" dirty="0" smtClean="0"/>
              <a:t>と</a:t>
            </a:r>
            <a:r>
              <a:rPr lang="ja-JP" altLang="ja-JP" dirty="0"/>
              <a:t>いうのが適当という強い声があり</a:t>
            </a:r>
            <a:r>
              <a:rPr lang="ja-JP" altLang="ja-JP" dirty="0" smtClean="0"/>
              <a:t>、</a:t>
            </a:r>
            <a:r>
              <a:rPr lang="en-US" altLang="ja-JP" b="1" i="1" dirty="0" smtClean="0">
                <a:solidFill>
                  <a:srgbClr val="FF0000"/>
                </a:solidFill>
              </a:rPr>
              <a:t>tourism</a:t>
            </a:r>
            <a:r>
              <a:rPr lang="ja-JP" altLang="ja-JP" dirty="0"/>
              <a:t>とよぶことが一般化したのである。それは</a:t>
            </a:r>
            <a:r>
              <a:rPr lang="en-US" altLang="ja-JP" dirty="0"/>
              <a:t>1800</a:t>
            </a:r>
            <a:r>
              <a:rPr lang="ja-JP" altLang="ja-JP" dirty="0"/>
              <a:t>年代前半ごろのことで</a:t>
            </a:r>
            <a:r>
              <a:rPr lang="ja-JP" altLang="ja-JP" dirty="0" smtClean="0"/>
              <a:t>あった</a:t>
            </a:r>
            <a:endParaRPr lang="en-US" altLang="ja-JP" dirty="0" smtClean="0"/>
          </a:p>
          <a:p>
            <a:r>
              <a:rPr lang="en-US" altLang="ja-JP" dirty="0" smtClean="0"/>
              <a:t>Travel</a:t>
            </a:r>
            <a:r>
              <a:rPr lang="ja-JP" altLang="en-US" dirty="0" smtClean="0"/>
              <a:t>と</a:t>
            </a:r>
            <a:r>
              <a:rPr lang="en-US" altLang="ja-JP" dirty="0" smtClean="0"/>
              <a:t>Traveler</a:t>
            </a:r>
            <a:r>
              <a:rPr lang="ja-JP" altLang="en-US" dirty="0" smtClean="0"/>
              <a:t>の峻別ができていいない点は共通する問題点である</a:t>
            </a:r>
            <a:endParaRPr lang="en-US" altLang="ja-JP" dirty="0" smtClean="0"/>
          </a:p>
          <a:p>
            <a:r>
              <a:rPr lang="ja-JP" altLang="en-US" sz="6000" b="1" dirty="0" smtClean="0">
                <a:solidFill>
                  <a:srgbClr val="00B050"/>
                </a:solidFill>
              </a:rPr>
              <a:t>何故か？</a:t>
            </a:r>
            <a:endParaRPr lang="ja-JP" altLang="ja-JP" sz="6000" b="1" dirty="0">
              <a:solidFill>
                <a:srgbClr val="00B050"/>
              </a:solidFill>
            </a:endParaRPr>
          </a:p>
          <a:p>
            <a:endParaRPr kumimoji="1" lang="ja-JP"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12968" cy="1143000"/>
          </a:xfrm>
          <a:ln>
            <a:solidFill>
              <a:schemeClr val="tx1">
                <a:lumMod val="95000"/>
                <a:lumOff val="5000"/>
              </a:schemeClr>
            </a:solidFill>
          </a:ln>
        </p:spPr>
        <p:txBody>
          <a:bodyPr>
            <a:noAutofit/>
          </a:bodyPr>
          <a:lstStyle/>
          <a:p>
            <a:r>
              <a:rPr lang="ja-JP" altLang="ja-JP" sz="3200" dirty="0"/>
              <a:t>羽生敦子博士</a:t>
            </a:r>
            <a:r>
              <a:rPr lang="ja-JP" altLang="ja-JP" sz="3200" dirty="0" smtClean="0"/>
              <a:t>論文概要「</a:t>
            </a:r>
            <a:r>
              <a:rPr lang="ja-JP" altLang="ja-JP" sz="3200" dirty="0"/>
              <a:t>１９世紀フランスロマン主義作家の旅行記に見られる旅の主体の変遷</a:t>
            </a:r>
            <a:r>
              <a:rPr lang="ja-JP" altLang="ja-JP" sz="3200" dirty="0" smtClean="0"/>
              <a:t>」</a:t>
            </a:r>
            <a:endParaRPr kumimoji="1" lang="ja-JP" altLang="en-US" sz="3200"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a:t>
            </a:r>
            <a:r>
              <a:rPr lang="ja-JP" altLang="ja-JP" b="1" dirty="0"/>
              <a:t>旅」</a:t>
            </a:r>
            <a:r>
              <a:rPr lang="ja-JP" altLang="ja-JP" dirty="0"/>
              <a:t>の主体として、英語では</a:t>
            </a:r>
            <a:r>
              <a:rPr lang="en-US" altLang="ja-JP" dirty="0"/>
              <a:t>Traveler</a:t>
            </a:r>
            <a:r>
              <a:rPr lang="ja-JP" altLang="ja-JP" dirty="0"/>
              <a:t>と</a:t>
            </a:r>
            <a:r>
              <a:rPr lang="en-US" altLang="ja-JP" dirty="0"/>
              <a:t>Tourist</a:t>
            </a:r>
            <a:r>
              <a:rPr lang="ja-JP" altLang="ja-JP" dirty="0"/>
              <a:t>があり、新単語である後者が一般化した１９世紀に</a:t>
            </a:r>
            <a:r>
              <a:rPr lang="ja-JP" altLang="ja-JP" dirty="0" smtClean="0"/>
              <a:t>着目</a:t>
            </a:r>
            <a:endParaRPr lang="en-US" altLang="ja-JP" dirty="0" smtClean="0"/>
          </a:p>
          <a:p>
            <a:r>
              <a:rPr lang="ja-JP" altLang="ja-JP" dirty="0" smtClean="0"/>
              <a:t>１９世紀</a:t>
            </a:r>
            <a:r>
              <a:rPr lang="ja-JP" altLang="ja-JP" dirty="0"/>
              <a:t>以前（</a:t>
            </a:r>
            <a:r>
              <a:rPr lang="en-US" altLang="ja-JP" dirty="0"/>
              <a:t>Travel</a:t>
            </a:r>
            <a:r>
              <a:rPr lang="ja-JP" altLang="ja-JP" dirty="0"/>
              <a:t>）は、</a:t>
            </a:r>
            <a:r>
              <a:rPr lang="en-US" altLang="ja-JP" dirty="0"/>
              <a:t>Traveler</a:t>
            </a:r>
            <a:r>
              <a:rPr lang="ja-JP" altLang="ja-JP" dirty="0"/>
              <a:t>は能動的（例　冒険者）であったのに対して、２０世紀以降（</a:t>
            </a:r>
            <a:r>
              <a:rPr lang="en-US" altLang="ja-JP" dirty="0"/>
              <a:t>Tourism</a:t>
            </a:r>
            <a:r>
              <a:rPr lang="ja-JP" altLang="ja-JP" dirty="0"/>
              <a:t>）は、</a:t>
            </a:r>
            <a:r>
              <a:rPr lang="en-US" altLang="ja-JP" dirty="0"/>
              <a:t>Tourist</a:t>
            </a:r>
            <a:r>
              <a:rPr lang="ja-JP" altLang="ja-JP" dirty="0" smtClean="0"/>
              <a:t>は</a:t>
            </a:r>
            <a:r>
              <a:rPr lang="ja-JP" altLang="en-US" dirty="0" smtClean="0"/>
              <a:t>　</a:t>
            </a:r>
            <a:r>
              <a:rPr lang="ja-JP" altLang="ja-JP" dirty="0" smtClean="0"/>
              <a:t>受動的</a:t>
            </a:r>
            <a:r>
              <a:rPr lang="ja-JP" altLang="ja-JP" dirty="0"/>
              <a:t>（例　楽しみの旅行者）で</a:t>
            </a:r>
            <a:r>
              <a:rPr lang="ja-JP" altLang="ja-JP" dirty="0" smtClean="0"/>
              <a:t>ある。</a:t>
            </a:r>
            <a:endParaRPr lang="en-US" altLang="ja-JP" dirty="0" smtClean="0"/>
          </a:p>
          <a:p>
            <a:r>
              <a:rPr lang="ja-JP" altLang="ja-JP" dirty="0" smtClean="0"/>
              <a:t>アメリカでは１９５０年代に「旅行者から観光者へ」の変化の社会学的研究　（否定的側面の形成過程）が進展、</a:t>
            </a:r>
            <a:endParaRPr lang="ja-JP" altLang="ja-JP" dirty="0"/>
          </a:p>
          <a:p>
            <a:endParaRPr kumimoji="1" lang="ja-JP" alt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lstStyle/>
          <a:p>
            <a:r>
              <a:rPr kumimoji="1" lang="ja-JP" altLang="en-US" dirty="0" smtClean="0"/>
              <a:t>国際「観光」局　語源は易経</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fontScale="85000" lnSpcReduction="20000"/>
          </a:bodyPr>
          <a:lstStyle/>
          <a:p>
            <a:r>
              <a:rPr kumimoji="1" lang="ja-JP" altLang="en-US" dirty="0" smtClean="0"/>
              <a:t>英訳は　</a:t>
            </a:r>
            <a:r>
              <a:rPr kumimoji="1" lang="en-US" altLang="ja-JP" dirty="0" smtClean="0"/>
              <a:t>Board</a:t>
            </a:r>
            <a:r>
              <a:rPr kumimoji="1" lang="ja-JP" altLang="en-US" dirty="0" smtClean="0"/>
              <a:t>　</a:t>
            </a:r>
            <a:r>
              <a:rPr kumimoji="1" lang="en-US" altLang="ja-JP" dirty="0" smtClean="0"/>
              <a:t>of</a:t>
            </a:r>
            <a:r>
              <a:rPr kumimoji="1" lang="ja-JP" altLang="en-US" dirty="0" smtClean="0"/>
              <a:t>　</a:t>
            </a:r>
            <a:r>
              <a:rPr kumimoji="1" lang="en-US" altLang="ja-JP" dirty="0" smtClean="0"/>
              <a:t>Tourist</a:t>
            </a:r>
            <a:r>
              <a:rPr kumimoji="1" lang="ja-JP" altLang="en-US" dirty="0" smtClean="0"/>
              <a:t>　</a:t>
            </a:r>
            <a:r>
              <a:rPr kumimoji="1" lang="en-US" altLang="ja-JP" dirty="0" smtClean="0"/>
              <a:t>Industry</a:t>
            </a:r>
          </a:p>
          <a:p>
            <a:r>
              <a:rPr lang="en-US" altLang="ja-JP" dirty="0" smtClean="0"/>
              <a:t>Tourism</a:t>
            </a:r>
            <a:r>
              <a:rPr lang="ja-JP" altLang="en-US" dirty="0" smtClean="0"/>
              <a:t>ではなく</a:t>
            </a:r>
            <a:r>
              <a:rPr lang="en-US" altLang="ja-JP" dirty="0" smtClean="0"/>
              <a:t>Tourist</a:t>
            </a:r>
            <a:r>
              <a:rPr lang="ja-JP" altLang="en-US" dirty="0" smtClean="0"/>
              <a:t>　　</a:t>
            </a:r>
            <a:r>
              <a:rPr lang="en-US" altLang="ja-JP" dirty="0" smtClean="0"/>
              <a:t>International</a:t>
            </a:r>
            <a:r>
              <a:rPr lang="ja-JP" altLang="en-US" dirty="0" smtClean="0"/>
              <a:t>はつけない</a:t>
            </a:r>
            <a:endParaRPr kumimoji="1" lang="en-US" altLang="ja-JP" dirty="0" smtClean="0"/>
          </a:p>
          <a:p>
            <a:r>
              <a:rPr lang="ja-JP" altLang="en-US" dirty="0" smtClean="0"/>
              <a:t>江木翼鉄道大臣の希望により「観光」ではなく「国際観光」と国際をつける</a:t>
            </a:r>
            <a:endParaRPr lang="en-US" altLang="ja-JP" dirty="0" smtClean="0"/>
          </a:p>
          <a:p>
            <a:r>
              <a:rPr kumimoji="1" lang="ja-JP" altLang="en-US" dirty="0" smtClean="0"/>
              <a:t>法令用語・国際「観光」局の</a:t>
            </a:r>
            <a:r>
              <a:rPr kumimoji="1" lang="ja-JP" altLang="en-US" dirty="0" smtClean="0">
                <a:solidFill>
                  <a:srgbClr val="FF0000"/>
                </a:solidFill>
              </a:rPr>
              <a:t>語源は易経</a:t>
            </a:r>
            <a:r>
              <a:rPr kumimoji="1" lang="ja-JP" altLang="en-US" dirty="0" smtClean="0"/>
              <a:t>とし、その解釈を「国の光りを示す」と、インバウンドへ変化させる</a:t>
            </a:r>
            <a:endParaRPr kumimoji="1" lang="en-US" altLang="ja-JP" dirty="0" smtClean="0"/>
          </a:p>
          <a:p>
            <a:r>
              <a:rPr lang="ja-JP" altLang="en-US" dirty="0" smtClean="0"/>
              <a:t>観光もツーリズムも曖昧なことには変わりはない（なんでも観光、</a:t>
            </a:r>
            <a:r>
              <a:rPr lang="ja-JP" altLang="en-US" dirty="0" smtClean="0">
                <a:solidFill>
                  <a:srgbClr val="FF0000"/>
                </a:solidFill>
              </a:rPr>
              <a:t>ハイフン・ツーリズムの氾濫）</a:t>
            </a:r>
            <a:endParaRPr lang="en-US" altLang="ja-JP" dirty="0" smtClean="0">
              <a:solidFill>
                <a:srgbClr val="FF0000"/>
              </a:solidFill>
            </a:endParaRPr>
          </a:p>
          <a:p>
            <a:r>
              <a:rPr kumimoji="1" lang="ja-JP" altLang="en-US" dirty="0" smtClean="0"/>
              <a:t>観光基本法は定義ができなかった</a:t>
            </a:r>
            <a:r>
              <a:rPr kumimoji="1" lang="ja-JP" altLang="en-US" dirty="0" smtClean="0">
                <a:solidFill>
                  <a:srgbClr val="FF0000"/>
                </a:solidFill>
              </a:rPr>
              <a:t>（規範性の必要な観光関係の法律が不要</a:t>
            </a:r>
            <a:r>
              <a:rPr kumimoji="1" lang="ja-JP" altLang="en-US" dirty="0" smtClean="0"/>
              <a:t>であった</a:t>
            </a:r>
            <a:r>
              <a:rPr kumimoji="1" lang="ja-JP" altLang="en-US" dirty="0" smtClean="0">
                <a:solidFill>
                  <a:srgbClr val="FF0000"/>
                </a:solidFill>
              </a:rPr>
              <a:t>。）⇔統計</a:t>
            </a:r>
            <a:endParaRPr kumimoji="1" lang="en-US" altLang="ja-JP" dirty="0" smtClean="0">
              <a:solidFill>
                <a:srgbClr val="FF0000"/>
              </a:solidFill>
            </a:endParaRPr>
          </a:p>
          <a:p>
            <a:r>
              <a:rPr lang="ja-JP" altLang="en-US" dirty="0" smtClean="0"/>
              <a:t>観光立国推進基本法は</a:t>
            </a:r>
            <a:r>
              <a:rPr lang="ja-JP" altLang="en-US" dirty="0" smtClean="0">
                <a:solidFill>
                  <a:srgbClr val="FF0000"/>
                </a:solidFill>
              </a:rPr>
              <a:t>、中央集権規定を削除</a:t>
            </a:r>
            <a:r>
              <a:rPr lang="ja-JP" altLang="en-US" dirty="0" smtClean="0"/>
              <a:t>した点に立法の意味があるが</a:t>
            </a:r>
            <a:r>
              <a:rPr lang="ja-JP" altLang="en-US" dirty="0" smtClean="0">
                <a:solidFill>
                  <a:srgbClr val="FF0000"/>
                </a:solidFill>
              </a:rPr>
              <a:t>、エコツーリズム推進法</a:t>
            </a:r>
            <a:r>
              <a:rPr lang="ja-JP" altLang="en-US" dirty="0" smtClean="0"/>
              <a:t>により</a:t>
            </a:r>
            <a:r>
              <a:rPr lang="ja-JP" altLang="en-US" dirty="0" smtClean="0">
                <a:solidFill>
                  <a:srgbClr val="FF0000"/>
                </a:solidFill>
              </a:rPr>
              <a:t>規範性の矛盾</a:t>
            </a:r>
            <a:r>
              <a:rPr lang="ja-JP" altLang="en-US" dirty="0" smtClean="0"/>
              <a:t>を抱えてしまった</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ln>
            <a:solidFill>
              <a:schemeClr val="tx1"/>
            </a:solidFill>
          </a:ln>
        </p:spPr>
        <p:txBody>
          <a:bodyPr/>
          <a:lstStyle/>
          <a:p>
            <a:pPr eaLnBrk="1" hangingPunct="1"/>
            <a:r>
              <a:rPr lang="en-US" altLang="ja-JP" smtClean="0"/>
              <a:t>1930</a:t>
            </a:r>
            <a:r>
              <a:rPr lang="ja-JP" altLang="en-US" smtClean="0"/>
              <a:t>年と</a:t>
            </a:r>
            <a:r>
              <a:rPr lang="en-US" altLang="ja-JP" smtClean="0"/>
              <a:t>2009</a:t>
            </a:r>
            <a:r>
              <a:rPr lang="ja-JP" altLang="en-US" smtClean="0"/>
              <a:t>年の比較</a:t>
            </a:r>
          </a:p>
        </p:txBody>
      </p:sp>
      <p:graphicFrame>
        <p:nvGraphicFramePr>
          <p:cNvPr id="42064" name="Group 80"/>
          <p:cNvGraphicFramePr>
            <a:graphicFrameLocks noGrp="1"/>
          </p:cNvGraphicFramePr>
          <p:nvPr>
            <p:ph idx="1"/>
          </p:nvPr>
        </p:nvGraphicFramePr>
        <p:xfrm>
          <a:off x="457200" y="1600200"/>
          <a:ext cx="8229600" cy="4900422"/>
        </p:xfrm>
        <a:graphic>
          <a:graphicData uri="http://schemas.openxmlformats.org/drawingml/2006/table">
            <a:tbl>
              <a:tblPr/>
              <a:tblGrid>
                <a:gridCol w="2098675"/>
                <a:gridCol w="2663825"/>
                <a:gridCol w="3467100"/>
              </a:tblGrid>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１９３０年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2009</a:t>
                      </a: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世界経済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大恐慌</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a:t>
                      </a:r>
                      <a:r>
                        <a:rPr kumimoji="1" lang="en-US" altLang="ja-JP" sz="2800" b="0" i="0" u="none" strike="noStrike" cap="none" normalizeH="0" baseline="0" smtClean="0">
                          <a:ln>
                            <a:noFill/>
                          </a:ln>
                          <a:solidFill>
                            <a:schemeClr val="tx1"/>
                          </a:solidFill>
                          <a:effectLst/>
                          <a:latin typeface="Arial" charset="0"/>
                          <a:ea typeface="ＭＳ Ｐゴシック" pitchFamily="50" charset="-128"/>
                        </a:rPr>
                        <a:t>1929</a:t>
                      </a: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リーマン・ショック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Arial" charset="0"/>
                          <a:ea typeface="ＭＳ Ｐゴシック" pitchFamily="50" charset="-128"/>
                        </a:rPr>
                        <a:t>(2008</a:t>
                      </a: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年</a:t>
                      </a:r>
                      <a:r>
                        <a:rPr kumimoji="1" lang="en-US" altLang="ja-JP" sz="28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日本経済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日露戦争により</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債務国家</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世界最大級債権国</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(500</a:t>
                      </a: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兆円</a:t>
                      </a:r>
                      <a:r>
                        <a:rPr kumimoji="1" lang="en-US" altLang="ja-JP" sz="2800" b="0" i="0" u="none" strike="noStrike" cap="none" normalizeH="0" baseline="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観光政策</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鉄道省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国際観光局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国土交通省観光庁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観光立国推進基本法</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政策目的</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外貨獲得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国、地域の誇り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w="76200">
            <a:solidFill>
              <a:schemeClr val="tx1">
                <a:lumMod val="95000"/>
                <a:lumOff val="5000"/>
              </a:schemeClr>
            </a:solidFill>
          </a:ln>
        </p:spPr>
        <p:txBody>
          <a:bodyPr>
            <a:normAutofit fontScale="90000"/>
          </a:bodyPr>
          <a:lstStyle/>
          <a:p>
            <a:pPr algn="ctr"/>
            <a:r>
              <a:rPr kumimoji="1" lang="ja-JP" altLang="en-US" dirty="0" smtClean="0"/>
              <a:t>概念</a:t>
            </a:r>
            <a:r>
              <a:rPr kumimoji="1" lang="en-US" altLang="ja-JP" dirty="0" smtClean="0"/>
              <a:t>『</a:t>
            </a:r>
            <a:r>
              <a:rPr kumimoji="1" lang="ja-JP" altLang="en-US" dirty="0" smtClean="0"/>
              <a:t>「楽しみ」の旅</a:t>
            </a:r>
            <a:r>
              <a:rPr kumimoji="1" lang="en-US" altLang="ja-JP" dirty="0" smtClean="0"/>
              <a:t>』</a:t>
            </a:r>
            <a:r>
              <a:rPr kumimoji="1" lang="ja-JP" altLang="en-US" dirty="0" smtClean="0"/>
              <a:t>を区別させる</a:t>
            </a:r>
            <a:r>
              <a:rPr kumimoji="1" lang="en-US" altLang="ja-JP" dirty="0" smtClean="0"/>
              <a:t/>
            </a:r>
            <a:br>
              <a:rPr kumimoji="1" lang="en-US" altLang="ja-JP" dirty="0" smtClean="0"/>
            </a:br>
            <a:r>
              <a:rPr kumimoji="1" lang="ja-JP" altLang="en-US" dirty="0" smtClean="0"/>
              <a:t>社会的必要性の発生</a:t>
            </a:r>
            <a:endParaRPr kumimoji="1" lang="ja-JP" altLang="en-US" dirty="0"/>
          </a:p>
        </p:txBody>
      </p:sp>
      <p:sp>
        <p:nvSpPr>
          <p:cNvPr id="4" name="角丸四角形 3"/>
          <p:cNvSpPr/>
          <p:nvPr/>
        </p:nvSpPr>
        <p:spPr>
          <a:xfrm>
            <a:off x="4193958" y="2240868"/>
            <a:ext cx="1404156" cy="702078"/>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accent6">
                    <a:lumMod val="50000"/>
                  </a:schemeClr>
                </a:solidFill>
              </a:rPr>
              <a:t>必然の旅</a:t>
            </a:r>
          </a:p>
        </p:txBody>
      </p:sp>
      <p:sp>
        <p:nvSpPr>
          <p:cNvPr id="6" name="角丸四角形 5"/>
          <p:cNvSpPr/>
          <p:nvPr/>
        </p:nvSpPr>
        <p:spPr>
          <a:xfrm>
            <a:off x="5814138" y="2240868"/>
            <a:ext cx="1620180" cy="702078"/>
          </a:xfrm>
          <a:prstGeom prst="roundRect">
            <a:avLst/>
          </a:prstGeom>
          <a:solidFill>
            <a:schemeClr val="bg1">
              <a:lumMod val="9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楽しみの旅</a:t>
            </a:r>
          </a:p>
        </p:txBody>
      </p:sp>
      <p:sp>
        <p:nvSpPr>
          <p:cNvPr id="7" name="正方形/長方形 6"/>
          <p:cNvSpPr/>
          <p:nvPr/>
        </p:nvSpPr>
        <p:spPr>
          <a:xfrm>
            <a:off x="4734018" y="4795428"/>
            <a:ext cx="1242138" cy="685800"/>
          </a:xfrm>
          <a:prstGeom prst="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能動的</a:t>
            </a:r>
            <a:endParaRPr lang="en-US" altLang="ja-JP" sz="1350" dirty="0">
              <a:solidFill>
                <a:schemeClr val="tx1"/>
              </a:solidFill>
            </a:endParaRPr>
          </a:p>
          <a:p>
            <a:pPr algn="ctr"/>
            <a:r>
              <a:rPr lang="ja-JP" altLang="en-US" sz="1050" dirty="0">
                <a:solidFill>
                  <a:schemeClr val="tx1"/>
                </a:solidFill>
              </a:rPr>
              <a:t>アウトバウンド的</a:t>
            </a:r>
          </a:p>
        </p:txBody>
      </p:sp>
      <p:sp>
        <p:nvSpPr>
          <p:cNvPr id="8" name="正方形/長方形 7"/>
          <p:cNvSpPr/>
          <p:nvPr/>
        </p:nvSpPr>
        <p:spPr>
          <a:xfrm>
            <a:off x="6354198" y="4795428"/>
            <a:ext cx="1188132" cy="685800"/>
          </a:xfrm>
          <a:prstGeom prst="rect">
            <a:avLst/>
          </a:prstGeom>
          <a:solidFill>
            <a:schemeClr val="bg1">
              <a:lumMod val="95000"/>
            </a:schemeClr>
          </a:solid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受動的</a:t>
            </a:r>
            <a:endParaRPr lang="en-US" altLang="ja-JP" sz="1350" dirty="0">
              <a:solidFill>
                <a:schemeClr val="tx1"/>
              </a:solidFill>
            </a:endParaRPr>
          </a:p>
          <a:p>
            <a:pPr algn="ctr"/>
            <a:r>
              <a:rPr lang="ja-JP" altLang="en-US" sz="1200" dirty="0">
                <a:solidFill>
                  <a:schemeClr val="tx1"/>
                </a:solidFill>
              </a:rPr>
              <a:t>インバウンド的</a:t>
            </a:r>
          </a:p>
        </p:txBody>
      </p:sp>
      <p:sp>
        <p:nvSpPr>
          <p:cNvPr id="10" name="角丸四角形 9"/>
          <p:cNvSpPr/>
          <p:nvPr/>
        </p:nvSpPr>
        <p:spPr>
          <a:xfrm>
            <a:off x="3923928" y="2132856"/>
            <a:ext cx="3780420" cy="972108"/>
          </a:xfrm>
          <a:prstGeom prst="round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00" b="1" dirty="0">
              <a:solidFill>
                <a:schemeClr val="tx1"/>
              </a:solidFill>
            </a:endParaRPr>
          </a:p>
        </p:txBody>
      </p:sp>
      <p:sp>
        <p:nvSpPr>
          <p:cNvPr id="12" name="角丸四角形 11"/>
          <p:cNvSpPr/>
          <p:nvPr/>
        </p:nvSpPr>
        <p:spPr>
          <a:xfrm>
            <a:off x="4626006" y="4637670"/>
            <a:ext cx="3078342" cy="1383618"/>
          </a:xfrm>
          <a:prstGeom prst="roundRect">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r>
              <a:rPr lang="ja-JP" altLang="en-US" dirty="0">
                <a:solidFill>
                  <a:schemeClr val="tx1"/>
                </a:solidFill>
              </a:rPr>
              <a:t>文学のテーマ（緊張関係）</a:t>
            </a:r>
            <a:endParaRPr lang="en-US" altLang="ja-JP" dirty="0">
              <a:solidFill>
                <a:schemeClr val="tx1"/>
              </a:solidFill>
            </a:endParaRPr>
          </a:p>
        </p:txBody>
      </p:sp>
      <p:sp>
        <p:nvSpPr>
          <p:cNvPr id="13" name="下矢印 12"/>
          <p:cNvSpPr/>
          <p:nvPr/>
        </p:nvSpPr>
        <p:spPr>
          <a:xfrm>
            <a:off x="5496390" y="3374994"/>
            <a:ext cx="2369976" cy="1134126"/>
          </a:xfrm>
          <a:prstGeom prst="down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schemeClr val="tx1"/>
              </a:solidFill>
            </a:endParaRPr>
          </a:p>
          <a:p>
            <a:pPr algn="ctr"/>
            <a:r>
              <a:rPr lang="ja-JP" altLang="en-US" b="1" dirty="0">
                <a:solidFill>
                  <a:schemeClr val="tx1"/>
                </a:solidFill>
              </a:rPr>
              <a:t>大衆化</a:t>
            </a:r>
            <a:endParaRPr lang="en-US" altLang="ja-JP" b="1" dirty="0">
              <a:solidFill>
                <a:schemeClr val="tx1"/>
              </a:solidFill>
            </a:endParaRPr>
          </a:p>
          <a:p>
            <a:pPr algn="ctr"/>
            <a:r>
              <a:rPr lang="ja-JP" altLang="en-US" sz="1050" b="1" dirty="0">
                <a:solidFill>
                  <a:schemeClr val="tx1"/>
                </a:solidFill>
              </a:rPr>
              <a:t>↓</a:t>
            </a:r>
            <a:endParaRPr lang="en-US" altLang="ja-JP" sz="1050" b="1" dirty="0">
              <a:solidFill>
                <a:schemeClr val="tx1"/>
              </a:solidFill>
            </a:endParaRPr>
          </a:p>
          <a:p>
            <a:pPr algn="ctr"/>
            <a:r>
              <a:rPr lang="ja-JP" altLang="en-US" b="1" dirty="0">
                <a:solidFill>
                  <a:schemeClr val="tx1"/>
                </a:solidFill>
              </a:rPr>
              <a:t>観光</a:t>
            </a:r>
            <a:r>
              <a:rPr lang="ja-JP" altLang="en-US" sz="2100" b="1" dirty="0">
                <a:solidFill>
                  <a:srgbClr val="FF0000"/>
                </a:solidFill>
              </a:rPr>
              <a:t>概念</a:t>
            </a:r>
            <a:r>
              <a:rPr lang="ja-JP" altLang="en-US" b="1" dirty="0">
                <a:solidFill>
                  <a:schemeClr val="tx1"/>
                </a:solidFill>
              </a:rPr>
              <a:t>の発生</a:t>
            </a:r>
          </a:p>
        </p:txBody>
      </p:sp>
      <p:sp>
        <p:nvSpPr>
          <p:cNvPr id="19" name="左右矢印 18"/>
          <p:cNvSpPr/>
          <p:nvPr/>
        </p:nvSpPr>
        <p:spPr>
          <a:xfrm>
            <a:off x="4139952" y="4995174"/>
            <a:ext cx="486054" cy="378042"/>
          </a:xfrm>
          <a:prstGeom prst="lef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0" name="角丸四角形 19"/>
          <p:cNvSpPr/>
          <p:nvPr/>
        </p:nvSpPr>
        <p:spPr>
          <a:xfrm>
            <a:off x="1277634" y="4671138"/>
            <a:ext cx="1067544" cy="70207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中間財</a:t>
            </a:r>
          </a:p>
        </p:txBody>
      </p:sp>
      <p:sp>
        <p:nvSpPr>
          <p:cNvPr id="21" name="角丸四角形 20"/>
          <p:cNvSpPr/>
          <p:nvPr/>
        </p:nvSpPr>
        <p:spPr>
          <a:xfrm>
            <a:off x="2843808" y="4671138"/>
            <a:ext cx="1080120" cy="702078"/>
          </a:xfrm>
          <a:prstGeom prst="roundRect">
            <a:avLst/>
          </a:prstGeom>
          <a:solidFill>
            <a:schemeClr val="bg1">
              <a:lumMod val="9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最終</a:t>
            </a:r>
            <a:endParaRPr lang="en-US" altLang="ja-JP" sz="2100" b="1" dirty="0">
              <a:solidFill>
                <a:schemeClr val="tx1"/>
              </a:solidFill>
            </a:endParaRPr>
          </a:p>
          <a:p>
            <a:pPr algn="ctr"/>
            <a:r>
              <a:rPr lang="ja-JP" altLang="en-US" sz="2100" b="1" dirty="0">
                <a:solidFill>
                  <a:schemeClr val="tx1"/>
                </a:solidFill>
              </a:rPr>
              <a:t>消費財</a:t>
            </a:r>
          </a:p>
        </p:txBody>
      </p:sp>
      <p:sp>
        <p:nvSpPr>
          <p:cNvPr id="22" name="角丸四角形 21"/>
          <p:cNvSpPr/>
          <p:nvPr/>
        </p:nvSpPr>
        <p:spPr>
          <a:xfrm>
            <a:off x="1143000" y="4509120"/>
            <a:ext cx="2996952" cy="1491630"/>
          </a:xfrm>
          <a:prstGeom prst="roundRect">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r>
              <a:rPr lang="en-US" altLang="ja-JP" i="1" dirty="0">
                <a:solidFill>
                  <a:schemeClr val="tx1"/>
                </a:solidFill>
              </a:rPr>
              <a:t>UN</a:t>
            </a:r>
            <a:r>
              <a:rPr lang="en-US" altLang="ja-JP" dirty="0">
                <a:solidFill>
                  <a:schemeClr val="tx1"/>
                </a:solidFill>
              </a:rPr>
              <a:t>WTO</a:t>
            </a:r>
            <a:r>
              <a:rPr lang="ja-JP" altLang="en-US" i="1" dirty="0">
                <a:solidFill>
                  <a:schemeClr val="tx1"/>
                </a:solidFill>
              </a:rPr>
              <a:t>統計　　</a:t>
            </a:r>
            <a:r>
              <a:rPr lang="ja-JP" altLang="en-US" dirty="0">
                <a:solidFill>
                  <a:schemeClr val="tx1"/>
                </a:solidFill>
              </a:rPr>
              <a:t>観光経済学</a:t>
            </a:r>
            <a:endParaRPr lang="en-US" altLang="ja-JP" dirty="0">
              <a:solidFill>
                <a:schemeClr val="tx1"/>
              </a:solidFill>
            </a:endParaRPr>
          </a:p>
        </p:txBody>
      </p:sp>
      <p:sp>
        <p:nvSpPr>
          <p:cNvPr id="23" name="左右矢印 22"/>
          <p:cNvSpPr/>
          <p:nvPr/>
        </p:nvSpPr>
        <p:spPr>
          <a:xfrm>
            <a:off x="2357754" y="4934880"/>
            <a:ext cx="486054" cy="276318"/>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4" name="左右矢印 23"/>
          <p:cNvSpPr/>
          <p:nvPr/>
        </p:nvSpPr>
        <p:spPr>
          <a:xfrm>
            <a:off x="5976156" y="4988886"/>
            <a:ext cx="372054" cy="276318"/>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円/楕円 16"/>
          <p:cNvSpPr/>
          <p:nvPr/>
        </p:nvSpPr>
        <p:spPr>
          <a:xfrm>
            <a:off x="697328" y="2197280"/>
            <a:ext cx="2484276" cy="2052228"/>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rgbClr val="FF0000"/>
                </a:solidFill>
              </a:rPr>
              <a:t>規範性</a:t>
            </a:r>
            <a:r>
              <a:rPr lang="ja-JP" altLang="en-US" sz="1350" b="1" dirty="0">
                <a:solidFill>
                  <a:srgbClr val="FF0000"/>
                </a:solidFill>
              </a:rPr>
              <a:t>が前提の政策・制度論において、観光（の定義）の必要性は薄い</a:t>
            </a:r>
            <a:r>
              <a:rPr lang="en-US" altLang="ja-JP" sz="1350" b="1" dirty="0">
                <a:solidFill>
                  <a:srgbClr val="FF0000"/>
                </a:solidFill>
              </a:rPr>
              <a:t/>
            </a:r>
            <a:br>
              <a:rPr lang="en-US" altLang="ja-JP" sz="1350" b="1" dirty="0">
                <a:solidFill>
                  <a:srgbClr val="FF0000"/>
                </a:solidFill>
              </a:rPr>
            </a:br>
            <a:r>
              <a:rPr lang="ja-JP" altLang="en-US" sz="1200" b="1" dirty="0">
                <a:solidFill>
                  <a:schemeClr val="tx1">
                    <a:lumMod val="95000"/>
                    <a:lumOff val="5000"/>
                  </a:schemeClr>
                </a:solidFill>
              </a:rPr>
              <a:t>例　包括旅行運賃</a:t>
            </a:r>
            <a:endParaRPr lang="en-US" altLang="ja-JP" sz="1200" b="1" dirty="0">
              <a:solidFill>
                <a:schemeClr val="tx1">
                  <a:lumMod val="95000"/>
                  <a:lumOff val="5000"/>
                </a:schemeClr>
              </a:solidFill>
            </a:endParaRPr>
          </a:p>
          <a:p>
            <a:pPr algn="ctr"/>
            <a:r>
              <a:rPr lang="en-US" altLang="ja-JP" sz="1200" b="1" dirty="0">
                <a:solidFill>
                  <a:schemeClr val="tx1">
                    <a:lumMod val="95000"/>
                    <a:lumOff val="5000"/>
                  </a:schemeClr>
                </a:solidFill>
              </a:rPr>
              <a:t>(24</a:t>
            </a:r>
            <a:r>
              <a:rPr lang="ja-JP" altLang="en-US" sz="1200" b="1" dirty="0">
                <a:solidFill>
                  <a:schemeClr val="tx1">
                    <a:lumMod val="95000"/>
                    <a:lumOff val="5000"/>
                  </a:schemeClr>
                </a:solidFill>
              </a:rPr>
              <a:t>時間ルール</a:t>
            </a:r>
            <a:r>
              <a:rPr lang="en-US" altLang="ja-JP" sz="1200" b="1" dirty="0">
                <a:solidFill>
                  <a:schemeClr val="tx1">
                    <a:lumMod val="95000"/>
                    <a:lumOff val="5000"/>
                  </a:schemeClr>
                </a:solidFill>
              </a:rPr>
              <a:t>)</a:t>
            </a:r>
          </a:p>
          <a:p>
            <a:pPr algn="ctr"/>
            <a:r>
              <a:rPr lang="ja-JP" altLang="en-US" sz="1350" b="1" dirty="0">
                <a:solidFill>
                  <a:srgbClr val="FF0000"/>
                </a:solidFill>
              </a:rPr>
              <a:t>↓</a:t>
            </a:r>
            <a:endParaRPr lang="en-US" altLang="ja-JP" sz="1350" b="1" dirty="0">
              <a:solidFill>
                <a:srgbClr val="FF0000"/>
              </a:solidFill>
            </a:endParaRPr>
          </a:p>
          <a:p>
            <a:pPr algn="ctr"/>
            <a:r>
              <a:rPr lang="ja-JP" altLang="en-US" sz="2700" b="1" dirty="0">
                <a:solidFill>
                  <a:srgbClr val="FF0000"/>
                </a:solidFill>
              </a:rPr>
              <a:t>人流</a:t>
            </a:r>
            <a:r>
              <a:rPr lang="ja-JP" altLang="en-US" sz="1350" b="1" dirty="0">
                <a:solidFill>
                  <a:schemeClr val="tx1"/>
                </a:solidFill>
              </a:rPr>
              <a:t>概念の提唱</a:t>
            </a:r>
          </a:p>
        </p:txBody>
      </p:sp>
      <p:sp>
        <p:nvSpPr>
          <p:cNvPr id="18" name="右矢印 17"/>
          <p:cNvSpPr/>
          <p:nvPr/>
        </p:nvSpPr>
        <p:spPr>
          <a:xfrm flipH="1">
            <a:off x="3167844" y="2888940"/>
            <a:ext cx="1944216" cy="1944216"/>
          </a:xfrm>
          <a:prstGeom prst="rightArrow">
            <a:avLst>
              <a:gd name="adj1" fmla="val 69873"/>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rPr>
              <a:t>政策論</a:t>
            </a:r>
            <a:r>
              <a:rPr lang="ja-JP" altLang="en-US" sz="1500" b="1" dirty="0">
                <a:solidFill>
                  <a:schemeClr val="tx1"/>
                </a:solidFill>
              </a:rPr>
              <a:t>（</a:t>
            </a:r>
            <a:r>
              <a:rPr lang="ja-JP" altLang="en-US" sz="1500" b="1" dirty="0">
                <a:solidFill>
                  <a:schemeClr val="accent6">
                    <a:lumMod val="50000"/>
                  </a:schemeClr>
                </a:solidFill>
              </a:rPr>
              <a:t>日常</a:t>
            </a:r>
            <a:r>
              <a:rPr lang="ja-JP" altLang="en-US" sz="1500" b="1" dirty="0">
                <a:solidFill>
                  <a:schemeClr val="tx1"/>
                </a:solidFill>
              </a:rPr>
              <a:t>・非日常の相対化</a:t>
            </a:r>
            <a:r>
              <a:rPr lang="ja-JP" altLang="en-US" sz="2400" b="1" dirty="0">
                <a:solidFill>
                  <a:schemeClr val="tx1"/>
                </a:solidFill>
              </a:rPr>
              <a:t>）</a:t>
            </a:r>
          </a:p>
        </p:txBody>
      </p:sp>
      <p:sp>
        <p:nvSpPr>
          <p:cNvPr id="25" name="左右矢印 24"/>
          <p:cNvSpPr/>
          <p:nvPr/>
        </p:nvSpPr>
        <p:spPr>
          <a:xfrm>
            <a:off x="2567490" y="5589240"/>
            <a:ext cx="222312" cy="168306"/>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390466608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a:solidFill>
              <a:schemeClr val="tx1"/>
            </a:solidFill>
          </a:ln>
        </p:spPr>
        <p:txBody>
          <a:bodyPr/>
          <a:lstStyle/>
          <a:p>
            <a:pPr eaLnBrk="1" hangingPunct="1"/>
            <a:r>
              <a:rPr lang="en-US" altLang="ja-JP" smtClean="0"/>
              <a:t>1930</a:t>
            </a:r>
            <a:r>
              <a:rPr lang="ja-JP" altLang="en-US" smtClean="0"/>
              <a:t>年前後の日本の状況</a:t>
            </a:r>
          </a:p>
        </p:txBody>
      </p:sp>
      <p:sp>
        <p:nvSpPr>
          <p:cNvPr id="4099" name="Rectangle 3"/>
          <p:cNvSpPr>
            <a:spLocks noGrp="1" noChangeArrowheads="1"/>
          </p:cNvSpPr>
          <p:nvPr>
            <p:ph type="body" idx="1"/>
          </p:nvPr>
        </p:nvSpPr>
        <p:spPr>
          <a:xfrm>
            <a:off x="457200" y="1600200"/>
            <a:ext cx="8229600" cy="4997450"/>
          </a:xfrm>
        </p:spPr>
        <p:txBody>
          <a:bodyPr/>
          <a:lstStyle/>
          <a:p>
            <a:pPr eaLnBrk="1" hangingPunct="1">
              <a:lnSpc>
                <a:spcPct val="80000"/>
              </a:lnSpc>
            </a:pPr>
            <a:r>
              <a:rPr lang="en-US" altLang="ja-JP" sz="2800" smtClean="0"/>
              <a:t>1905</a:t>
            </a:r>
            <a:r>
              <a:rPr lang="ja-JP" altLang="en-US" sz="2800" smtClean="0"/>
              <a:t>　　日露戦争終了</a:t>
            </a:r>
          </a:p>
          <a:p>
            <a:pPr eaLnBrk="1" hangingPunct="1">
              <a:lnSpc>
                <a:spcPct val="80000"/>
              </a:lnSpc>
            </a:pPr>
            <a:r>
              <a:rPr lang="en-US" altLang="ja-JP" sz="2800" smtClean="0"/>
              <a:t>1915</a:t>
            </a:r>
            <a:r>
              <a:rPr lang="ja-JP" altLang="en-US" sz="2800" smtClean="0"/>
              <a:t>　　第一次世界大戦</a:t>
            </a:r>
          </a:p>
          <a:p>
            <a:pPr eaLnBrk="1" hangingPunct="1">
              <a:lnSpc>
                <a:spcPct val="80000"/>
              </a:lnSpc>
            </a:pPr>
            <a:r>
              <a:rPr lang="en-US" altLang="ja-JP" sz="2800" smtClean="0"/>
              <a:t>1922</a:t>
            </a:r>
            <a:r>
              <a:rPr lang="ja-JP" altLang="en-US" sz="2800" smtClean="0"/>
              <a:t>　　ワシントン海軍軍縮条約</a:t>
            </a:r>
          </a:p>
          <a:p>
            <a:pPr eaLnBrk="1" hangingPunct="1">
              <a:lnSpc>
                <a:spcPct val="80000"/>
              </a:lnSpc>
            </a:pPr>
            <a:r>
              <a:rPr lang="en-US" altLang="ja-JP" sz="2800" smtClean="0"/>
              <a:t>1923</a:t>
            </a:r>
            <a:r>
              <a:rPr lang="ja-JP" altLang="en-US" sz="2800" smtClean="0"/>
              <a:t>　　関東大震災　普通選挙</a:t>
            </a:r>
            <a:r>
              <a:rPr lang="en-US" altLang="ja-JP" sz="2800" smtClean="0"/>
              <a:t>(1925)</a:t>
            </a:r>
          </a:p>
          <a:p>
            <a:pPr eaLnBrk="1" hangingPunct="1">
              <a:lnSpc>
                <a:spcPct val="80000"/>
              </a:lnSpc>
            </a:pPr>
            <a:r>
              <a:rPr lang="en-US" altLang="ja-JP" sz="2800" smtClean="0"/>
              <a:t>1929</a:t>
            </a:r>
            <a:r>
              <a:rPr lang="ja-JP" altLang="en-US" sz="2800" smtClean="0"/>
              <a:t>　　国宝保存法制定</a:t>
            </a:r>
          </a:p>
          <a:p>
            <a:pPr eaLnBrk="1" hangingPunct="1">
              <a:lnSpc>
                <a:spcPct val="80000"/>
              </a:lnSpc>
            </a:pPr>
            <a:r>
              <a:rPr lang="ja-JP" altLang="en-US" sz="2800" smtClean="0"/>
              <a:t>　　　　　世界恐慌</a:t>
            </a:r>
          </a:p>
          <a:p>
            <a:pPr eaLnBrk="1" hangingPunct="1">
              <a:lnSpc>
                <a:spcPct val="80000"/>
              </a:lnSpc>
            </a:pPr>
            <a:r>
              <a:rPr lang="en-US" altLang="ja-JP" sz="2800" smtClean="0"/>
              <a:t>1930</a:t>
            </a:r>
            <a:r>
              <a:rPr lang="ja-JP" altLang="en-US" sz="2800" smtClean="0"/>
              <a:t>　　</a:t>
            </a:r>
            <a:r>
              <a:rPr lang="en-US" altLang="ja-JP" sz="2800" smtClean="0"/>
              <a:t>4</a:t>
            </a:r>
            <a:r>
              <a:rPr lang="ja-JP" altLang="en-US" sz="2800" smtClean="0"/>
              <a:t>月国際観光局、</a:t>
            </a:r>
            <a:r>
              <a:rPr lang="en-US" altLang="ja-JP" sz="2800" smtClean="0"/>
              <a:t>5</a:t>
            </a:r>
            <a:r>
              <a:rPr lang="ja-JP" altLang="en-US" sz="2800" smtClean="0"/>
              <a:t>月貿易局設置</a:t>
            </a:r>
            <a:r>
              <a:rPr lang="en-US" altLang="ja-JP" sz="2800" smtClean="0"/>
              <a:t>(</a:t>
            </a:r>
            <a:r>
              <a:rPr lang="ja-JP" altLang="en-US" sz="2800" smtClean="0"/>
              <a:t>勅令</a:t>
            </a:r>
            <a:r>
              <a:rPr lang="en-US" altLang="ja-JP" sz="2800" smtClean="0"/>
              <a:t>)</a:t>
            </a:r>
          </a:p>
          <a:p>
            <a:pPr eaLnBrk="1" hangingPunct="1">
              <a:lnSpc>
                <a:spcPct val="80000"/>
              </a:lnSpc>
            </a:pPr>
            <a:r>
              <a:rPr lang="ja-JP" altLang="en-US" sz="2800" smtClean="0"/>
              <a:t>　　　　　京都市観光課設置</a:t>
            </a:r>
          </a:p>
          <a:p>
            <a:pPr eaLnBrk="1" hangingPunct="1">
              <a:lnSpc>
                <a:spcPct val="80000"/>
              </a:lnSpc>
            </a:pPr>
            <a:r>
              <a:rPr lang="ja-JP" altLang="en-US" sz="2800" smtClean="0"/>
              <a:t>　　　　　ロンドン海軍軍縮会議　金</a:t>
            </a:r>
            <a:r>
              <a:rPr lang="en-US" altLang="ja-JP" sz="2800" smtClean="0"/>
              <a:t>(</a:t>
            </a:r>
            <a:r>
              <a:rPr lang="ja-JP" altLang="en-US" sz="2800" smtClean="0"/>
              <a:t>輸出</a:t>
            </a:r>
            <a:r>
              <a:rPr lang="en-US" altLang="ja-JP" sz="2800" smtClean="0"/>
              <a:t>)</a:t>
            </a:r>
            <a:r>
              <a:rPr lang="ja-JP" altLang="en-US" sz="2800" smtClean="0"/>
              <a:t>解禁</a:t>
            </a:r>
          </a:p>
          <a:p>
            <a:pPr eaLnBrk="1" hangingPunct="1">
              <a:lnSpc>
                <a:spcPct val="80000"/>
              </a:lnSpc>
            </a:pPr>
            <a:r>
              <a:rPr lang="en-US" altLang="ja-JP" sz="2800" smtClean="0"/>
              <a:t>1931</a:t>
            </a:r>
            <a:r>
              <a:rPr lang="ja-JP" altLang="en-US" sz="2800" smtClean="0"/>
              <a:t>　　国立公園法制定　金輸出再禁止</a:t>
            </a:r>
          </a:p>
          <a:p>
            <a:pPr eaLnBrk="1" hangingPunct="1">
              <a:lnSpc>
                <a:spcPct val="80000"/>
              </a:lnSpc>
            </a:pPr>
            <a:r>
              <a:rPr lang="ja-JP" altLang="en-US" sz="2800" smtClean="0"/>
              <a:t>　　　　　満州事変</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ln>
            <a:solidFill>
              <a:schemeClr val="tx1"/>
            </a:solidFill>
          </a:ln>
        </p:spPr>
        <p:txBody>
          <a:bodyPr/>
          <a:lstStyle/>
          <a:p>
            <a:pPr eaLnBrk="1" hangingPunct="1"/>
            <a:r>
              <a:rPr lang="ja-JP" altLang="en-US" smtClean="0"/>
              <a:t>観光の語源</a:t>
            </a:r>
            <a:r>
              <a:rPr lang="en-US" altLang="ja-JP" smtClean="0"/>
              <a:t>(</a:t>
            </a:r>
            <a:r>
              <a:rPr lang="ja-JP" altLang="en-US" smtClean="0"/>
              <a:t>易経</a:t>
            </a:r>
            <a:r>
              <a:rPr lang="en-US" altLang="ja-JP" smtClean="0"/>
              <a:t>)</a:t>
            </a:r>
          </a:p>
        </p:txBody>
      </p:sp>
      <p:sp>
        <p:nvSpPr>
          <p:cNvPr id="5123" name="Rectangle 3"/>
          <p:cNvSpPr>
            <a:spLocks noGrp="1" noChangeArrowheads="1"/>
          </p:cNvSpPr>
          <p:nvPr>
            <p:ph type="body" idx="1"/>
          </p:nvPr>
        </p:nvSpPr>
        <p:spPr>
          <a:xfrm>
            <a:off x="3779838" y="1600200"/>
            <a:ext cx="4906962" cy="4525963"/>
          </a:xfrm>
        </p:spPr>
        <p:txBody>
          <a:bodyPr/>
          <a:lstStyle/>
          <a:p>
            <a:pPr eaLnBrk="1" hangingPunct="1">
              <a:buFontTx/>
              <a:buNone/>
            </a:pPr>
            <a:r>
              <a:rPr lang="ja-JP" altLang="en-US" smtClean="0"/>
              <a:t>　　</a:t>
            </a:r>
          </a:p>
        </p:txBody>
      </p:sp>
      <p:sp>
        <p:nvSpPr>
          <p:cNvPr id="5124" name="Line 4"/>
          <p:cNvSpPr>
            <a:spLocks noChangeShapeType="1"/>
          </p:cNvSpPr>
          <p:nvPr/>
        </p:nvSpPr>
        <p:spPr bwMode="auto">
          <a:xfrm>
            <a:off x="457200" y="2349500"/>
            <a:ext cx="2819400" cy="0"/>
          </a:xfrm>
          <a:prstGeom prst="line">
            <a:avLst/>
          </a:prstGeom>
          <a:noFill/>
          <a:ln w="57150">
            <a:solidFill>
              <a:schemeClr val="tx1"/>
            </a:solidFill>
            <a:round/>
            <a:headEnd/>
            <a:tailEnd/>
          </a:ln>
        </p:spPr>
        <p:txBody>
          <a:bodyPr/>
          <a:lstStyle/>
          <a:p>
            <a:endParaRPr lang="ja-JP" altLang="en-US"/>
          </a:p>
        </p:txBody>
      </p:sp>
      <p:sp>
        <p:nvSpPr>
          <p:cNvPr id="5125" name="Line 5"/>
          <p:cNvSpPr>
            <a:spLocks noChangeShapeType="1"/>
          </p:cNvSpPr>
          <p:nvPr/>
        </p:nvSpPr>
        <p:spPr bwMode="auto">
          <a:xfrm>
            <a:off x="468313" y="2924175"/>
            <a:ext cx="2819400" cy="0"/>
          </a:xfrm>
          <a:prstGeom prst="line">
            <a:avLst/>
          </a:prstGeom>
          <a:noFill/>
          <a:ln w="57150">
            <a:solidFill>
              <a:schemeClr val="tx1"/>
            </a:solidFill>
            <a:round/>
            <a:headEnd/>
            <a:tailEnd/>
          </a:ln>
        </p:spPr>
        <p:txBody>
          <a:bodyPr/>
          <a:lstStyle/>
          <a:p>
            <a:endParaRPr lang="ja-JP" altLang="en-US"/>
          </a:p>
        </p:txBody>
      </p:sp>
      <p:sp>
        <p:nvSpPr>
          <p:cNvPr id="5126" name="Line 6"/>
          <p:cNvSpPr>
            <a:spLocks noChangeShapeType="1"/>
          </p:cNvSpPr>
          <p:nvPr/>
        </p:nvSpPr>
        <p:spPr bwMode="auto">
          <a:xfrm>
            <a:off x="457200" y="3500438"/>
            <a:ext cx="1019175" cy="0"/>
          </a:xfrm>
          <a:prstGeom prst="line">
            <a:avLst/>
          </a:prstGeom>
          <a:noFill/>
          <a:ln w="57150">
            <a:solidFill>
              <a:schemeClr val="tx1"/>
            </a:solidFill>
            <a:round/>
            <a:headEnd/>
            <a:tailEnd/>
          </a:ln>
        </p:spPr>
        <p:txBody>
          <a:bodyPr/>
          <a:lstStyle/>
          <a:p>
            <a:endParaRPr lang="ja-JP" altLang="en-US"/>
          </a:p>
        </p:txBody>
      </p:sp>
      <p:sp>
        <p:nvSpPr>
          <p:cNvPr id="5127" name="Line 7"/>
          <p:cNvSpPr>
            <a:spLocks noChangeShapeType="1"/>
          </p:cNvSpPr>
          <p:nvPr/>
        </p:nvSpPr>
        <p:spPr bwMode="auto">
          <a:xfrm>
            <a:off x="457200" y="4076700"/>
            <a:ext cx="1019175" cy="0"/>
          </a:xfrm>
          <a:prstGeom prst="line">
            <a:avLst/>
          </a:prstGeom>
          <a:noFill/>
          <a:ln w="57150">
            <a:solidFill>
              <a:schemeClr val="tx1"/>
            </a:solidFill>
            <a:round/>
            <a:headEnd/>
            <a:tailEnd/>
          </a:ln>
        </p:spPr>
        <p:txBody>
          <a:bodyPr/>
          <a:lstStyle/>
          <a:p>
            <a:endParaRPr lang="ja-JP" altLang="en-US"/>
          </a:p>
        </p:txBody>
      </p:sp>
      <p:sp>
        <p:nvSpPr>
          <p:cNvPr id="5128" name="Line 8"/>
          <p:cNvSpPr>
            <a:spLocks noChangeShapeType="1"/>
          </p:cNvSpPr>
          <p:nvPr/>
        </p:nvSpPr>
        <p:spPr bwMode="auto">
          <a:xfrm>
            <a:off x="468313" y="4581525"/>
            <a:ext cx="1019175" cy="0"/>
          </a:xfrm>
          <a:prstGeom prst="line">
            <a:avLst/>
          </a:prstGeom>
          <a:noFill/>
          <a:ln w="57150">
            <a:solidFill>
              <a:schemeClr val="tx1"/>
            </a:solidFill>
            <a:round/>
            <a:headEnd/>
            <a:tailEnd/>
          </a:ln>
        </p:spPr>
        <p:txBody>
          <a:bodyPr/>
          <a:lstStyle/>
          <a:p>
            <a:endParaRPr lang="ja-JP" altLang="en-US"/>
          </a:p>
        </p:txBody>
      </p:sp>
      <p:sp>
        <p:nvSpPr>
          <p:cNvPr id="5129" name="Line 9"/>
          <p:cNvSpPr>
            <a:spLocks noChangeShapeType="1"/>
          </p:cNvSpPr>
          <p:nvPr/>
        </p:nvSpPr>
        <p:spPr bwMode="auto">
          <a:xfrm>
            <a:off x="457200" y="5084763"/>
            <a:ext cx="1019175" cy="0"/>
          </a:xfrm>
          <a:prstGeom prst="line">
            <a:avLst/>
          </a:prstGeom>
          <a:noFill/>
          <a:ln w="57150">
            <a:solidFill>
              <a:schemeClr val="tx1"/>
            </a:solidFill>
            <a:round/>
            <a:headEnd/>
            <a:tailEnd/>
          </a:ln>
        </p:spPr>
        <p:txBody>
          <a:bodyPr/>
          <a:lstStyle/>
          <a:p>
            <a:endParaRPr lang="ja-JP" altLang="en-US"/>
          </a:p>
        </p:txBody>
      </p:sp>
      <p:sp>
        <p:nvSpPr>
          <p:cNvPr id="5130" name="Line 10"/>
          <p:cNvSpPr>
            <a:spLocks noChangeShapeType="1"/>
          </p:cNvSpPr>
          <p:nvPr/>
        </p:nvSpPr>
        <p:spPr bwMode="auto">
          <a:xfrm>
            <a:off x="2246313" y="3500438"/>
            <a:ext cx="1019175" cy="0"/>
          </a:xfrm>
          <a:prstGeom prst="line">
            <a:avLst/>
          </a:prstGeom>
          <a:noFill/>
          <a:ln w="57150">
            <a:solidFill>
              <a:schemeClr val="tx1"/>
            </a:solidFill>
            <a:round/>
            <a:headEnd/>
            <a:tailEnd/>
          </a:ln>
        </p:spPr>
        <p:txBody>
          <a:bodyPr/>
          <a:lstStyle/>
          <a:p>
            <a:endParaRPr lang="ja-JP" altLang="en-US"/>
          </a:p>
        </p:txBody>
      </p:sp>
      <p:sp>
        <p:nvSpPr>
          <p:cNvPr id="5131" name="Line 11"/>
          <p:cNvSpPr>
            <a:spLocks noChangeShapeType="1"/>
          </p:cNvSpPr>
          <p:nvPr/>
        </p:nvSpPr>
        <p:spPr bwMode="auto">
          <a:xfrm>
            <a:off x="2246313" y="4076700"/>
            <a:ext cx="1019175" cy="0"/>
          </a:xfrm>
          <a:prstGeom prst="line">
            <a:avLst/>
          </a:prstGeom>
          <a:noFill/>
          <a:ln w="57150">
            <a:solidFill>
              <a:schemeClr val="tx1"/>
            </a:solidFill>
            <a:round/>
            <a:headEnd/>
            <a:tailEnd/>
          </a:ln>
        </p:spPr>
        <p:txBody>
          <a:bodyPr/>
          <a:lstStyle/>
          <a:p>
            <a:endParaRPr lang="ja-JP" altLang="en-US"/>
          </a:p>
        </p:txBody>
      </p:sp>
      <p:sp>
        <p:nvSpPr>
          <p:cNvPr id="5132" name="Line 12"/>
          <p:cNvSpPr>
            <a:spLocks noChangeShapeType="1"/>
          </p:cNvSpPr>
          <p:nvPr/>
        </p:nvSpPr>
        <p:spPr bwMode="auto">
          <a:xfrm>
            <a:off x="2257425" y="4581525"/>
            <a:ext cx="1019175" cy="0"/>
          </a:xfrm>
          <a:prstGeom prst="line">
            <a:avLst/>
          </a:prstGeom>
          <a:noFill/>
          <a:ln w="57150">
            <a:solidFill>
              <a:schemeClr val="tx1"/>
            </a:solidFill>
            <a:round/>
            <a:headEnd/>
            <a:tailEnd/>
          </a:ln>
        </p:spPr>
        <p:txBody>
          <a:bodyPr/>
          <a:lstStyle/>
          <a:p>
            <a:endParaRPr lang="ja-JP" altLang="en-US"/>
          </a:p>
        </p:txBody>
      </p:sp>
      <p:sp>
        <p:nvSpPr>
          <p:cNvPr id="5133" name="Line 13"/>
          <p:cNvSpPr>
            <a:spLocks noChangeShapeType="1"/>
          </p:cNvSpPr>
          <p:nvPr/>
        </p:nvSpPr>
        <p:spPr bwMode="auto">
          <a:xfrm>
            <a:off x="2246313" y="5084763"/>
            <a:ext cx="1019175" cy="0"/>
          </a:xfrm>
          <a:prstGeom prst="line">
            <a:avLst/>
          </a:prstGeom>
          <a:noFill/>
          <a:ln w="57150">
            <a:solidFill>
              <a:schemeClr val="tx1"/>
            </a:solidFill>
            <a:round/>
            <a:headEnd/>
            <a:tailEnd/>
          </a:ln>
        </p:spPr>
        <p:txBody>
          <a:bodyPr/>
          <a:lstStyle/>
          <a:p>
            <a:endParaRPr lang="ja-JP" altLang="en-US"/>
          </a:p>
        </p:txBody>
      </p:sp>
      <p:sp>
        <p:nvSpPr>
          <p:cNvPr id="5134" name="Rectangle 14"/>
          <p:cNvSpPr>
            <a:spLocks noChangeArrowheads="1"/>
          </p:cNvSpPr>
          <p:nvPr/>
        </p:nvSpPr>
        <p:spPr bwMode="auto">
          <a:xfrm>
            <a:off x="4295775" y="2205038"/>
            <a:ext cx="4391025" cy="3113087"/>
          </a:xfrm>
          <a:prstGeom prst="rect">
            <a:avLst/>
          </a:prstGeom>
          <a:noFill/>
          <a:ln w="9525">
            <a:noFill/>
            <a:miter lim="800000"/>
            <a:headEnd/>
            <a:tailEnd/>
          </a:ln>
        </p:spPr>
        <p:txBody>
          <a:bodyPr anchor="ctr">
            <a:spAutoFit/>
          </a:bodyPr>
          <a:lstStyle/>
          <a:p>
            <a:pPr indent="266700"/>
            <a:r>
              <a:rPr lang="ja-JP" altLang="en-US"/>
              <a:t>上九　　観其生　君子无咎　</a:t>
            </a:r>
          </a:p>
          <a:p>
            <a:pPr indent="266700"/>
            <a:r>
              <a:rPr lang="ja-JP" altLang="en-US"/>
              <a:t>　</a:t>
            </a:r>
            <a:br>
              <a:rPr lang="ja-JP" altLang="en-US"/>
            </a:br>
            <a:r>
              <a:rPr lang="ja-JP" altLang="en-US"/>
              <a:t>　　九五　　観我生　君子无咎</a:t>
            </a:r>
          </a:p>
          <a:p>
            <a:pPr indent="266700"/>
            <a:endParaRPr lang="ja-JP" altLang="en-US"/>
          </a:p>
          <a:p>
            <a:pPr indent="266700">
              <a:buFontTx/>
              <a:buAutoNum type="ea1JpnKorPlain" startAt="64"/>
            </a:pPr>
            <a:r>
              <a:rPr lang="ja-JP" altLang="en-US" b="1"/>
              <a:t>　　観国之光　利用賓于王</a:t>
            </a:r>
            <a:r>
              <a:rPr lang="ja-JP" altLang="en-US"/>
              <a:t> </a:t>
            </a:r>
          </a:p>
          <a:p>
            <a:pPr indent="266700">
              <a:buFontTx/>
              <a:buAutoNum type="ea1JpnKorPlain" startAt="64"/>
            </a:pPr>
            <a:endParaRPr lang="ja-JP" altLang="en-US" b="1"/>
          </a:p>
          <a:p>
            <a:pPr indent="266700">
              <a:buFontTx/>
              <a:buAutoNum type="ea1JpnKorPlain" startAt="63"/>
            </a:pPr>
            <a:r>
              <a:rPr lang="ja-JP" altLang="en-US"/>
              <a:t>　　観我生　進退</a:t>
            </a:r>
          </a:p>
          <a:p>
            <a:pPr indent="266700"/>
            <a:r>
              <a:rPr lang="ja-JP" altLang="en-US"/>
              <a:t/>
            </a:r>
            <a:br>
              <a:rPr lang="ja-JP" altLang="en-US"/>
            </a:br>
            <a:r>
              <a:rPr lang="ja-JP" altLang="en-US"/>
              <a:t>　　六二　　闚観　利女貞</a:t>
            </a:r>
          </a:p>
          <a:p>
            <a:pPr indent="266700"/>
            <a:endParaRPr lang="ja-JP" altLang="en-US"/>
          </a:p>
          <a:p>
            <a:pPr indent="266700"/>
            <a:r>
              <a:rPr lang="ja-JP" altLang="en-US"/>
              <a:t>初六　　童観　小人无咎　君子吝</a:t>
            </a:r>
          </a:p>
        </p:txBody>
      </p:sp>
      <p:sp>
        <p:nvSpPr>
          <p:cNvPr id="5135" name="正方形/長方形 14"/>
          <p:cNvSpPr>
            <a:spLocks noChangeArrowheads="1"/>
          </p:cNvSpPr>
          <p:nvPr/>
        </p:nvSpPr>
        <p:spPr bwMode="auto">
          <a:xfrm>
            <a:off x="642938" y="5767388"/>
            <a:ext cx="4572000" cy="590550"/>
          </a:xfrm>
          <a:prstGeom prst="rect">
            <a:avLst/>
          </a:prstGeom>
          <a:noFill/>
          <a:ln w="9525">
            <a:noFill/>
            <a:miter lim="800000"/>
            <a:headEnd/>
            <a:tailEnd/>
          </a:ln>
        </p:spPr>
        <p:txBody>
          <a:bodyPr>
            <a:spAutoFit/>
          </a:bodyPr>
          <a:lstStyle/>
          <a:p>
            <a:pPr>
              <a:lnSpc>
                <a:spcPct val="90000"/>
              </a:lnSpc>
            </a:pPr>
            <a:r>
              <a:rPr lang="ja-JP" altLang="en-US"/>
              <a:t>注　 六四の観は平音</a:t>
            </a:r>
            <a:r>
              <a:rPr lang="en-US" altLang="ja-JP"/>
              <a:t>(</a:t>
            </a:r>
            <a:r>
              <a:rPr lang="ja-JP" altLang="en-US"/>
              <a:t>観る</a:t>
            </a:r>
            <a:r>
              <a:rPr lang="en-US" altLang="ja-JP"/>
              <a:t>)</a:t>
            </a:r>
          </a:p>
          <a:p>
            <a:pPr>
              <a:lnSpc>
                <a:spcPct val="90000"/>
              </a:lnSpc>
            </a:pPr>
            <a:r>
              <a:rPr lang="ja-JP" altLang="en-US"/>
              <a:t>　　　九五の観は去音</a:t>
            </a:r>
            <a:r>
              <a:rPr lang="en-US" altLang="ja-JP"/>
              <a:t>(</a:t>
            </a:r>
            <a:r>
              <a:rPr lang="ja-JP" altLang="en-US"/>
              <a:t>示す</a:t>
            </a:r>
            <a:r>
              <a:rPr lang="en-US" altLang="ja-JP"/>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1714500"/>
          </a:xfrm>
          <a:ln>
            <a:solidFill>
              <a:schemeClr val="tx1"/>
            </a:solidFill>
          </a:ln>
        </p:spPr>
        <p:txBody>
          <a:bodyPr/>
          <a:lstStyle/>
          <a:p>
            <a:pPr eaLnBrk="1" hangingPunct="1"/>
            <a:r>
              <a:rPr lang="ja-JP" altLang="en-US" sz="4800" smtClean="0"/>
              <a:t>文字と占い</a:t>
            </a:r>
            <a:r>
              <a:rPr lang="ja-JP" altLang="en-US" smtClean="0"/>
              <a:t/>
            </a:r>
            <a:br>
              <a:rPr lang="ja-JP" altLang="en-US" smtClean="0"/>
            </a:br>
            <a:r>
              <a:rPr lang="ja-JP" altLang="en-US" sz="3600" smtClean="0"/>
              <a:t>文字は神話と歴史との接点</a:t>
            </a:r>
          </a:p>
        </p:txBody>
      </p:sp>
      <p:sp>
        <p:nvSpPr>
          <p:cNvPr id="6147" name="Rectangle 3"/>
          <p:cNvSpPr>
            <a:spLocks noGrp="1" noChangeArrowheads="1"/>
          </p:cNvSpPr>
          <p:nvPr>
            <p:ph type="body" idx="1"/>
          </p:nvPr>
        </p:nvSpPr>
        <p:spPr>
          <a:xfrm>
            <a:off x="457200" y="2319338"/>
            <a:ext cx="8229600" cy="3773487"/>
          </a:xfrm>
        </p:spPr>
        <p:txBody>
          <a:bodyPr/>
          <a:lstStyle/>
          <a:p>
            <a:pPr eaLnBrk="1" hangingPunct="1"/>
            <a:r>
              <a:rPr lang="ja-JP" altLang="en-US" sz="2800" smtClean="0"/>
              <a:t>およそ</a:t>
            </a:r>
            <a:r>
              <a:rPr lang="en-US" altLang="ja-JP" sz="2800" smtClean="0"/>
              <a:t>1</a:t>
            </a:r>
            <a:r>
              <a:rPr lang="ja-JP" altLang="en-US" sz="2800" smtClean="0"/>
              <a:t>万年前人類は農業を始め、暦が重要視</a:t>
            </a:r>
          </a:p>
          <a:p>
            <a:pPr eaLnBrk="1" hangingPunct="1"/>
            <a:r>
              <a:rPr lang="ja-JP" altLang="en-US" sz="2800" smtClean="0"/>
              <a:t>王の権威の根拠となるべき事実の証明が必要として、 </a:t>
            </a:r>
            <a:r>
              <a:rPr lang="en-US" altLang="ja-JP" sz="2800" smtClean="0"/>
              <a:t>5000</a:t>
            </a:r>
            <a:r>
              <a:rPr lang="ja-JP" altLang="en-US" sz="2800" smtClean="0"/>
              <a:t>年前文字が発生。</a:t>
            </a:r>
          </a:p>
          <a:p>
            <a:pPr eaLnBrk="1" hangingPunct="1"/>
            <a:r>
              <a:rPr lang="ja-JP" altLang="en-US" sz="2800" smtClean="0"/>
              <a:t>易経</a:t>
            </a:r>
            <a:r>
              <a:rPr lang="en-US" altLang="ja-JP" sz="2800" smtClean="0"/>
              <a:t>(</a:t>
            </a:r>
            <a:r>
              <a:rPr lang="ja-JP" altLang="en-US" sz="2800" smtClean="0"/>
              <a:t>占</a:t>
            </a:r>
            <a:r>
              <a:rPr lang="en-US" altLang="ja-JP" sz="2800" smtClean="0"/>
              <a:t>)</a:t>
            </a:r>
            <a:r>
              <a:rPr lang="ja-JP" altLang="en-US" sz="2800" smtClean="0"/>
              <a:t>も王が文字を独占していた時代のもの</a:t>
            </a:r>
          </a:p>
          <a:p>
            <a:pPr eaLnBrk="1" hangingPunct="1"/>
            <a:r>
              <a:rPr lang="ja-JP" altLang="en-US" sz="2800" smtClean="0"/>
              <a:t>殷代の甲骨占卜は、形式上は政策決定の占い</a:t>
            </a:r>
          </a:p>
          <a:p>
            <a:pPr eaLnBrk="1" hangingPunct="1"/>
            <a:r>
              <a:rPr lang="ja-JP" altLang="en-US" sz="2800" smtClean="0"/>
              <a:t>実際には決定された政策の宣言、承認の儀礼</a:t>
            </a:r>
          </a:p>
          <a:p>
            <a:pPr eaLnBrk="1" hangingPunct="1"/>
            <a:r>
              <a:rPr lang="ja-JP" altLang="en-US" sz="2800" smtClean="0"/>
              <a:t>事前に甲骨を加工し、ひび割れの形をコントロール</a:t>
            </a:r>
          </a:p>
        </p:txBody>
      </p:sp>
      <p:sp>
        <p:nvSpPr>
          <p:cNvPr id="614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ln>
            <a:solidFill>
              <a:schemeClr val="tx1"/>
            </a:solidFill>
          </a:ln>
        </p:spPr>
        <p:txBody>
          <a:bodyPr/>
          <a:lstStyle/>
          <a:p>
            <a:r>
              <a:rPr lang="ja-JP" altLang="ja-JP" smtClean="0"/>
              <a:t>鉄道省国際観光局の命名</a:t>
            </a:r>
            <a:endParaRPr lang="ja-JP" altLang="en-US" smtClean="0"/>
          </a:p>
        </p:txBody>
      </p:sp>
      <p:sp>
        <p:nvSpPr>
          <p:cNvPr id="7171" name="コンテンツ プレースホルダ 2"/>
          <p:cNvSpPr>
            <a:spLocks noGrp="1"/>
          </p:cNvSpPr>
          <p:nvPr>
            <p:ph idx="1"/>
          </p:nvPr>
        </p:nvSpPr>
        <p:spPr/>
        <p:txBody>
          <a:bodyPr/>
          <a:lstStyle/>
          <a:p>
            <a:r>
              <a:rPr lang="ja-JP" altLang="ja-JP" sz="2400" smtClean="0"/>
              <a:t>「観光の字源は、周代に於ける易経の〝観国之光利用賓于王〟から出てゐる。なほ同じ易経に〝観国之光尚賓也〟と見えてゐるが、この場合の観は観兵式が兵威をしめすと解せられるやうに、輝かしい国の光をしめし賓客を優遇する意味と取られ、これは大帝国の建設者たる天分を誇つてゐた古代ローマ人シセロの云ふ〝ホスピタリタス（歓待）は国家のほまれなり〟と共に東西相通じて観光が大国民の襟度と衿恃をしめすものであることを教へてゐる」「観光国日本として、その姿を惜みなく外国に宣揚し、七つの海から国の光を慕つて寄り集ふ外人に歓待の手をさし延ぶべきである、と云ふ大抱負が、すなはちこの観光局の命名」「輝かしい国の光をしめし賓客を優遇する」</a:t>
            </a:r>
            <a:endParaRPr lang="ja-JP" altLang="en-US" sz="24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630238"/>
            <a:ext cx="8229600" cy="1143000"/>
          </a:xfrm>
          <a:ln>
            <a:solidFill>
              <a:schemeClr val="tx1"/>
            </a:solidFill>
          </a:ln>
        </p:spPr>
        <p:txBody>
          <a:bodyPr/>
          <a:lstStyle/>
          <a:p>
            <a:pPr eaLnBrk="1" hangingPunct="1"/>
            <a:r>
              <a:rPr lang="ja-JP" altLang="en-US" smtClean="0"/>
              <a:t>観光立国懇談会報告書</a:t>
            </a:r>
            <a:r>
              <a:rPr lang="en-US" altLang="ja-JP" smtClean="0"/>
              <a:t>(2003</a:t>
            </a:r>
            <a:r>
              <a:rPr lang="ja-JP" altLang="en-US" smtClean="0"/>
              <a:t>年</a:t>
            </a:r>
            <a:r>
              <a:rPr lang="en-US" altLang="ja-JP" smtClean="0"/>
              <a:t>)</a:t>
            </a:r>
          </a:p>
        </p:txBody>
      </p:sp>
      <p:sp>
        <p:nvSpPr>
          <p:cNvPr id="8195" name="Rectangle 3"/>
          <p:cNvSpPr>
            <a:spLocks noGrp="1" noChangeArrowheads="1"/>
          </p:cNvSpPr>
          <p:nvPr>
            <p:ph type="body" idx="1"/>
          </p:nvPr>
        </p:nvSpPr>
        <p:spPr>
          <a:xfrm>
            <a:off x="457200" y="2967038"/>
            <a:ext cx="8229600" cy="2333625"/>
          </a:xfrm>
        </p:spPr>
        <p:txBody>
          <a:bodyPr/>
          <a:lstStyle/>
          <a:p>
            <a:pPr eaLnBrk="1" hangingPunct="1"/>
            <a:r>
              <a:rPr lang="ja-JP" altLang="en-US" smtClean="0"/>
              <a:t>「観光」の語源は、中国の古典</a:t>
            </a:r>
            <a:r>
              <a:rPr lang="en-US" altLang="ja-JP" smtClean="0"/>
              <a:t>『</a:t>
            </a:r>
            <a:r>
              <a:rPr lang="ja-JP" altLang="en-US" smtClean="0"/>
              <a:t>易経</a:t>
            </a:r>
            <a:r>
              <a:rPr lang="en-US" altLang="ja-JP" smtClean="0"/>
              <a:t>』</a:t>
            </a:r>
            <a:r>
              <a:rPr lang="ja-JP" altLang="en-US" smtClean="0"/>
              <a:t>の「国の光を観る」にあるといわれている。</a:t>
            </a:r>
          </a:p>
          <a:p>
            <a:pPr eaLnBrk="1" hangingPunct="1"/>
            <a:r>
              <a:rPr lang="ja-JP" altLang="en-US" smtClean="0"/>
              <a:t>「国の光を観る」という行為は「国の光を示す」という国事行為につながっていたのである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ln>
            <a:solidFill>
              <a:schemeClr val="tx1"/>
            </a:solidFill>
          </a:ln>
        </p:spPr>
        <p:txBody>
          <a:bodyPr/>
          <a:lstStyle/>
          <a:p>
            <a:pPr eaLnBrk="1" hangingPunct="1"/>
            <a:r>
              <a:rPr lang="ja-JP" altLang="en-US" smtClean="0"/>
              <a:t>観光の定義</a:t>
            </a:r>
          </a:p>
        </p:txBody>
      </p:sp>
      <p:sp>
        <p:nvSpPr>
          <p:cNvPr id="9219" name="Rectangle 3"/>
          <p:cNvSpPr>
            <a:spLocks noGrp="1" noChangeArrowheads="1"/>
          </p:cNvSpPr>
          <p:nvPr>
            <p:ph type="body" idx="1"/>
          </p:nvPr>
        </p:nvSpPr>
        <p:spPr>
          <a:xfrm>
            <a:off x="457200" y="1600200"/>
            <a:ext cx="8229600" cy="3186113"/>
          </a:xfrm>
        </p:spPr>
        <p:txBody>
          <a:bodyPr/>
          <a:lstStyle/>
          <a:p>
            <a:pPr eaLnBrk="1" hangingPunct="1"/>
            <a:r>
              <a:rPr lang="ja-JP" altLang="en-US" smtClean="0"/>
              <a:t>「観光」と「観光でないもの」の差異を説明しなければならない</a:t>
            </a:r>
          </a:p>
          <a:p>
            <a:pPr eaLnBrk="1" hangingPunct="1"/>
            <a:r>
              <a:rPr lang="ja-JP" altLang="en-US" smtClean="0"/>
              <a:t>差異を論じる実質的意味あいを論じなければならない</a:t>
            </a:r>
          </a:p>
          <a:p>
            <a:pPr eaLnBrk="1" hangingPunct="1"/>
            <a:r>
              <a:rPr lang="ja-JP" altLang="en-US" smtClean="0"/>
              <a:t>日常生活圏を離脱して非日常体験を行うこと</a:t>
            </a:r>
            <a:endParaRPr lang="en-US" altLang="ja-JP"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p:txBody>
          <a:bodyPr/>
          <a:lstStyle/>
          <a:p>
            <a:pPr eaLnBrk="1" hangingPunct="1"/>
            <a:r>
              <a:rPr lang="ja-JP" altLang="en-US" smtClean="0"/>
              <a:t>国策としては外貨獲得は目的とはならない</a:t>
            </a:r>
          </a:p>
          <a:p>
            <a:pPr eaLnBrk="1" hangingPunct="1"/>
            <a:r>
              <a:rPr lang="ja-JP" altLang="en-US" smtClean="0"/>
              <a:t>観光立国推進基本法：国の世界に占める地位に比べて訪日外客数が少ない。</a:t>
            </a:r>
          </a:p>
          <a:p>
            <a:pPr eaLnBrk="1" hangingPunct="1"/>
            <a:r>
              <a:rPr lang="ja-JP" altLang="en-US" smtClean="0"/>
              <a:t>「地域の特色の発揮」「地域の誇り」</a:t>
            </a:r>
          </a:p>
          <a:p>
            <a:pPr eaLnBrk="1" hangingPunct="1"/>
            <a:r>
              <a:rPr lang="ja-JP" altLang="en-US" smtClean="0"/>
              <a:t>地域政策の場合は殖産興業的側面</a:t>
            </a:r>
            <a:r>
              <a:rPr lang="en-US" altLang="ja-JP" smtClean="0"/>
              <a:t>(</a:t>
            </a:r>
            <a:r>
              <a:rPr lang="ja-JP" altLang="en-US" smtClean="0"/>
              <a:t>地域おこし</a:t>
            </a:r>
            <a:r>
              <a:rPr lang="en-US" altLang="ja-JP" smtClean="0"/>
              <a:t>)</a:t>
            </a:r>
            <a:r>
              <a:rPr lang="ja-JP" altLang="en-US" smtClean="0"/>
              <a:t>があるが、費用対効果が問題（リゾートの失敗、夕張市の破綻）</a:t>
            </a:r>
          </a:p>
        </p:txBody>
      </p:sp>
      <p:sp>
        <p:nvSpPr>
          <p:cNvPr id="10243" name="Rectangle 3"/>
          <p:cNvSpPr>
            <a:spLocks noGrp="1" noChangeArrowheads="1"/>
          </p:cNvSpPr>
          <p:nvPr>
            <p:ph type="title"/>
          </p:nvPr>
        </p:nvSpPr>
        <p:spPr>
          <a:ln>
            <a:solidFill>
              <a:schemeClr val="tx1"/>
            </a:solidFill>
          </a:ln>
        </p:spPr>
        <p:txBody>
          <a:bodyPr/>
          <a:lstStyle/>
          <a:p>
            <a:pPr eaLnBrk="1" hangingPunct="1"/>
            <a:r>
              <a:rPr lang="ja-JP" altLang="en-US" smtClean="0"/>
              <a:t>観光政策の目的</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ln>
            <a:solidFill>
              <a:schemeClr val="tx1"/>
            </a:solidFill>
          </a:ln>
        </p:spPr>
        <p:txBody>
          <a:bodyPr/>
          <a:lstStyle/>
          <a:p>
            <a:pPr eaLnBrk="1" hangingPunct="1"/>
            <a:r>
              <a:rPr lang="ja-JP" altLang="en-US" smtClean="0"/>
              <a:t>「地域」「観光」と「政策」</a:t>
            </a:r>
          </a:p>
        </p:txBody>
      </p:sp>
      <p:sp>
        <p:nvSpPr>
          <p:cNvPr id="11267" name="Rectangle 3"/>
          <p:cNvSpPr>
            <a:spLocks noGrp="1" noChangeArrowheads="1"/>
          </p:cNvSpPr>
          <p:nvPr>
            <p:ph type="body" idx="1"/>
          </p:nvPr>
        </p:nvSpPr>
        <p:spPr/>
        <p:txBody>
          <a:bodyPr/>
          <a:lstStyle/>
          <a:p>
            <a:pPr eaLnBrk="1" hangingPunct="1"/>
            <a:r>
              <a:rPr lang="ja-JP" altLang="en-US" smtClean="0"/>
              <a:t>「地域」と「観光」は親和的</a:t>
            </a:r>
          </a:p>
          <a:p>
            <a:pPr eaLnBrk="1" hangingPunct="1"/>
            <a:r>
              <a:rPr lang="ja-JP" altLang="en-US" smtClean="0"/>
              <a:t>「政策」とは不協和　　均衡発展論</a:t>
            </a:r>
          </a:p>
          <a:p>
            <a:pPr eaLnBrk="1" hangingPunct="1"/>
            <a:r>
              <a:rPr lang="ja-JP" altLang="en-US" smtClean="0"/>
              <a:t>佐伯宗義</a:t>
            </a:r>
            <a:r>
              <a:rPr lang="en-US" altLang="ja-JP" smtClean="0"/>
              <a:t>(</a:t>
            </a:r>
            <a:r>
              <a:rPr lang="ja-JP" altLang="en-US" smtClean="0"/>
              <a:t>衆議院議員、富山地鉄社長</a:t>
            </a:r>
            <a:r>
              <a:rPr lang="en-US" altLang="ja-JP" smtClean="0"/>
              <a:t>)</a:t>
            </a:r>
            <a:r>
              <a:rPr lang="ja-JP" altLang="en-US" smtClean="0"/>
              <a:t>は観光基本法に反対</a:t>
            </a:r>
          </a:p>
          <a:p>
            <a:pPr eaLnBrk="1" hangingPunct="1"/>
            <a:r>
              <a:rPr lang="ja-JP" altLang="en-US" smtClean="0"/>
              <a:t>観光とは地域の個性の発揮</a:t>
            </a:r>
          </a:p>
          <a:p>
            <a:pPr eaLnBrk="1" hangingPunct="1"/>
            <a:r>
              <a:rPr lang="ja-JP" altLang="en-US" smtClean="0"/>
              <a:t>中央集権的基本法には反対</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699792" y="4221088"/>
            <a:ext cx="1800200" cy="720080"/>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b="1" dirty="0" smtClean="0">
                <a:solidFill>
                  <a:schemeClr val="tx1"/>
                </a:solidFill>
              </a:rPr>
              <a:t>一九三○年</a:t>
            </a:r>
            <a:endParaRPr lang="en-US" altLang="ja-JP" b="1" dirty="0" smtClean="0">
              <a:solidFill>
                <a:schemeClr val="tx1"/>
              </a:solidFill>
            </a:endParaRPr>
          </a:p>
          <a:p>
            <a:pPr algn="ctr"/>
            <a:r>
              <a:rPr lang="ja-JP" altLang="en-US" b="1" dirty="0" smtClean="0">
                <a:solidFill>
                  <a:schemeClr val="tx1"/>
                </a:solidFill>
              </a:rPr>
              <a:t>　</a:t>
            </a:r>
            <a:r>
              <a:rPr kumimoji="1" lang="ja-JP" altLang="en-US" b="1" dirty="0" smtClean="0">
                <a:solidFill>
                  <a:schemeClr val="tx1"/>
                </a:solidFill>
              </a:rPr>
              <a:t>国際観光局</a:t>
            </a:r>
            <a:endParaRPr kumimoji="1" lang="ja-JP" altLang="en-US" b="1" dirty="0">
              <a:solidFill>
                <a:schemeClr val="tx1"/>
              </a:solidFill>
            </a:endParaRPr>
          </a:p>
        </p:txBody>
      </p:sp>
      <p:sp>
        <p:nvSpPr>
          <p:cNvPr id="11" name="右矢印 10"/>
          <p:cNvSpPr/>
          <p:nvPr/>
        </p:nvSpPr>
        <p:spPr>
          <a:xfrm>
            <a:off x="467544" y="-7960"/>
            <a:ext cx="8676456" cy="91668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概念「観光」の発生とその理由（日本、中国、西洋）</a:t>
            </a:r>
            <a:endParaRPr kumimoji="1" lang="ja-JP" altLang="en-US" b="1" dirty="0">
              <a:solidFill>
                <a:schemeClr val="tx1"/>
              </a:solidFill>
            </a:endParaRPr>
          </a:p>
        </p:txBody>
      </p:sp>
      <p:sp>
        <p:nvSpPr>
          <p:cNvPr id="14" name="右矢印 13"/>
          <p:cNvSpPr/>
          <p:nvPr/>
        </p:nvSpPr>
        <p:spPr>
          <a:xfrm>
            <a:off x="3995936" y="4816576"/>
            <a:ext cx="2520280" cy="1636760"/>
          </a:xfrm>
          <a:prstGeom prst="rightArrow">
            <a:avLst/>
          </a:prstGeom>
          <a:solidFill>
            <a:schemeClr val="accent6">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「観光</a:t>
            </a:r>
            <a:r>
              <a:rPr lang="ja-JP" altLang="en-US" sz="1600" b="1" dirty="0" smtClean="0">
                <a:solidFill>
                  <a:schemeClr val="tx1"/>
                </a:solidFill>
              </a:rPr>
              <a:t>」のインバウンド</a:t>
            </a:r>
            <a:endParaRPr lang="en-US" altLang="ja-JP" sz="1600" b="1" dirty="0" smtClean="0">
              <a:solidFill>
                <a:schemeClr val="tx1"/>
              </a:solidFill>
            </a:endParaRPr>
          </a:p>
          <a:p>
            <a:pPr algn="ctr"/>
            <a:r>
              <a:rPr lang="ja-JP" altLang="en-US" sz="1600" b="1" dirty="0" smtClean="0">
                <a:solidFill>
                  <a:schemeClr val="tx1"/>
                </a:solidFill>
              </a:rPr>
              <a:t>概念の強化</a:t>
            </a:r>
            <a:endParaRPr lang="en-US" altLang="ja-JP" sz="1600" b="1" dirty="0" smtClean="0">
              <a:solidFill>
                <a:schemeClr val="tx1"/>
              </a:solidFill>
            </a:endParaRPr>
          </a:p>
          <a:p>
            <a:pPr algn="ctr"/>
            <a:r>
              <a:rPr lang="ja-JP" altLang="en-US" sz="1600" b="1" dirty="0" smtClean="0">
                <a:solidFill>
                  <a:schemeClr val="tx1"/>
                </a:solidFill>
              </a:rPr>
              <a:t>（帝国日本を見せる）</a:t>
            </a:r>
            <a:endParaRPr lang="ja-JP" altLang="en-US" sz="1600" b="1" dirty="0">
              <a:solidFill>
                <a:schemeClr val="tx1"/>
              </a:solidFill>
            </a:endParaRPr>
          </a:p>
        </p:txBody>
      </p:sp>
      <p:sp>
        <p:nvSpPr>
          <p:cNvPr id="15" name="下矢印 14"/>
          <p:cNvSpPr/>
          <p:nvPr/>
        </p:nvSpPr>
        <p:spPr>
          <a:xfrm>
            <a:off x="2699792" y="3068960"/>
            <a:ext cx="1924792" cy="1008112"/>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外貨</a:t>
            </a:r>
            <a:endParaRPr kumimoji="1" lang="en-US" altLang="ja-JP" b="1" dirty="0" smtClean="0">
              <a:solidFill>
                <a:schemeClr val="tx1"/>
              </a:solidFill>
            </a:endParaRPr>
          </a:p>
          <a:p>
            <a:pPr algn="ctr"/>
            <a:r>
              <a:rPr kumimoji="1" lang="ja-JP" altLang="en-US" b="1" dirty="0" smtClean="0">
                <a:solidFill>
                  <a:schemeClr val="tx1"/>
                </a:solidFill>
              </a:rPr>
              <a:t>獲得（政策）</a:t>
            </a:r>
            <a:endParaRPr kumimoji="1" lang="ja-JP" altLang="en-US" b="1" dirty="0">
              <a:solidFill>
                <a:schemeClr val="tx1"/>
              </a:solidFill>
            </a:endParaRPr>
          </a:p>
        </p:txBody>
      </p:sp>
      <p:sp>
        <p:nvSpPr>
          <p:cNvPr id="16" name="右矢印 15"/>
          <p:cNvSpPr/>
          <p:nvPr/>
        </p:nvSpPr>
        <p:spPr>
          <a:xfrm>
            <a:off x="179512" y="640112"/>
            <a:ext cx="9001000" cy="91668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字句「</a:t>
            </a:r>
            <a:r>
              <a:rPr lang="ja-JP" altLang="en-US" sz="2000" b="1" dirty="0" smtClean="0">
                <a:solidFill>
                  <a:schemeClr val="tx1">
                    <a:lumMod val="95000"/>
                    <a:lumOff val="5000"/>
                  </a:schemeClr>
                </a:solidFill>
              </a:rPr>
              <a:t>遊</a:t>
            </a:r>
            <a:r>
              <a:rPr lang="ja-JP" altLang="en-US" sz="2000" b="1" dirty="0" smtClean="0">
                <a:solidFill>
                  <a:schemeClr val="tx1"/>
                </a:solidFill>
              </a:rPr>
              <a:t>覧」「遊歴」等の使用</a:t>
            </a:r>
            <a:endParaRPr kumimoji="1" lang="ja-JP" altLang="en-US" sz="2000" b="1" dirty="0">
              <a:solidFill>
                <a:schemeClr val="tx1"/>
              </a:solidFill>
            </a:endParaRPr>
          </a:p>
        </p:txBody>
      </p:sp>
      <p:sp>
        <p:nvSpPr>
          <p:cNvPr id="18" name="右矢印 17"/>
          <p:cNvSpPr/>
          <p:nvPr/>
        </p:nvSpPr>
        <p:spPr>
          <a:xfrm>
            <a:off x="2915816" y="1484784"/>
            <a:ext cx="2448272"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字句「観光」へ</a:t>
            </a:r>
            <a:r>
              <a:rPr lang="ja-JP" altLang="en-US" b="1" dirty="0" smtClean="0">
                <a:solidFill>
                  <a:srgbClr val="FF0000"/>
                </a:solidFill>
              </a:rPr>
              <a:t>収斂</a:t>
            </a:r>
            <a:endParaRPr kumimoji="1" lang="ja-JP" altLang="en-US" b="1" dirty="0">
              <a:solidFill>
                <a:srgbClr val="FF0000"/>
              </a:solidFill>
            </a:endParaRPr>
          </a:p>
        </p:txBody>
      </p:sp>
      <p:sp>
        <p:nvSpPr>
          <p:cNvPr id="19" name="右矢印 18"/>
          <p:cNvSpPr/>
          <p:nvPr/>
        </p:nvSpPr>
        <p:spPr>
          <a:xfrm>
            <a:off x="5976664" y="1340768"/>
            <a:ext cx="3131840" cy="259228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字句「観光」</a:t>
            </a:r>
            <a:endParaRPr kumimoji="1" lang="ja-JP" altLang="en-US" b="1" dirty="0">
              <a:solidFill>
                <a:schemeClr val="tx1"/>
              </a:solidFill>
            </a:endParaRPr>
          </a:p>
        </p:txBody>
      </p:sp>
      <p:sp>
        <p:nvSpPr>
          <p:cNvPr id="20" name="右矢印 19"/>
          <p:cNvSpPr/>
          <p:nvPr/>
        </p:nvSpPr>
        <p:spPr>
          <a:xfrm>
            <a:off x="179512" y="1844824"/>
            <a:ext cx="2088232" cy="576064"/>
          </a:xfrm>
          <a:prstGeom prst="rightArrow">
            <a:avLst/>
          </a:prstGeom>
          <a:solidFill>
            <a:schemeClr val="bg2"/>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字句「観光」の使用</a:t>
            </a:r>
            <a:endParaRPr kumimoji="1" lang="ja-JP" altLang="en-US" sz="1400" b="1" dirty="0">
              <a:solidFill>
                <a:schemeClr val="tx1"/>
              </a:solidFill>
            </a:endParaRPr>
          </a:p>
        </p:txBody>
      </p:sp>
      <p:sp>
        <p:nvSpPr>
          <p:cNvPr id="22" name="右矢印 21"/>
          <p:cNvSpPr/>
          <p:nvPr/>
        </p:nvSpPr>
        <p:spPr>
          <a:xfrm>
            <a:off x="107504" y="2708920"/>
            <a:ext cx="1728193" cy="1008112"/>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字句「</a:t>
            </a:r>
            <a:r>
              <a:rPr lang="en-US" altLang="ja-JP" sz="1400" b="1" dirty="0" smtClean="0">
                <a:solidFill>
                  <a:schemeClr val="tx1"/>
                </a:solidFill>
              </a:rPr>
              <a:t>tourist</a:t>
            </a:r>
            <a:r>
              <a:rPr lang="ja-JP" altLang="en-US" sz="1400" b="1" dirty="0" smtClean="0">
                <a:solidFill>
                  <a:schemeClr val="tx1"/>
                </a:solidFill>
              </a:rPr>
              <a:t>」の紹介</a:t>
            </a:r>
            <a:endParaRPr lang="en-US" altLang="ja-JP" sz="1400" b="1" dirty="0" smtClean="0">
              <a:solidFill>
                <a:schemeClr val="tx1"/>
              </a:solidFill>
            </a:endParaRPr>
          </a:p>
        </p:txBody>
      </p:sp>
      <p:sp>
        <p:nvSpPr>
          <p:cNvPr id="23" name="右矢印 22"/>
          <p:cNvSpPr/>
          <p:nvPr/>
        </p:nvSpPr>
        <p:spPr>
          <a:xfrm>
            <a:off x="683568" y="3645024"/>
            <a:ext cx="1656185" cy="76428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字句「ツーリスト」</a:t>
            </a:r>
            <a:endParaRPr kumimoji="1" lang="ja-JP" altLang="en-US" sz="1400" b="1" dirty="0">
              <a:solidFill>
                <a:schemeClr val="tx1"/>
              </a:solidFill>
            </a:endParaRPr>
          </a:p>
        </p:txBody>
      </p:sp>
      <p:sp>
        <p:nvSpPr>
          <p:cNvPr id="24" name="右矢印 23"/>
          <p:cNvSpPr/>
          <p:nvPr/>
        </p:nvSpPr>
        <p:spPr>
          <a:xfrm>
            <a:off x="539552" y="4869160"/>
            <a:ext cx="2448272" cy="1584176"/>
          </a:xfrm>
          <a:prstGeom prst="rightArrow">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「観光」概念</a:t>
            </a:r>
            <a:r>
              <a:rPr lang="ja-JP" altLang="en-US" sz="1600" b="1" dirty="0" smtClean="0">
                <a:solidFill>
                  <a:schemeClr val="tx1"/>
                </a:solidFill>
              </a:rPr>
              <a:t>の</a:t>
            </a:r>
            <a:endParaRPr lang="en-US" altLang="ja-JP" sz="1600" b="1" dirty="0" smtClean="0">
              <a:solidFill>
                <a:schemeClr val="tx1"/>
              </a:solidFill>
            </a:endParaRPr>
          </a:p>
          <a:p>
            <a:pPr algn="ctr"/>
            <a:r>
              <a:rPr lang="ja-JP" altLang="en-US" sz="1600" b="1" dirty="0" smtClean="0">
                <a:solidFill>
                  <a:schemeClr val="tx1"/>
                </a:solidFill>
              </a:rPr>
              <a:t>字句</a:t>
            </a:r>
            <a:r>
              <a:rPr lang="ja-JP" altLang="en-US" sz="1600" b="1" dirty="0">
                <a:solidFill>
                  <a:schemeClr val="tx1"/>
                </a:solidFill>
              </a:rPr>
              <a:t>「観光」と</a:t>
            </a:r>
            <a:r>
              <a:rPr lang="ja-JP" altLang="en-US" sz="1600" b="1" dirty="0" smtClean="0">
                <a:solidFill>
                  <a:schemeClr val="tx1"/>
                </a:solidFill>
              </a:rPr>
              <a:t>の</a:t>
            </a:r>
            <a:endParaRPr lang="en-US" altLang="ja-JP" sz="1600" b="1" dirty="0" smtClean="0">
              <a:solidFill>
                <a:schemeClr val="tx1"/>
              </a:solidFill>
            </a:endParaRPr>
          </a:p>
          <a:p>
            <a:pPr algn="ctr"/>
            <a:r>
              <a:rPr lang="ja-JP" altLang="en-US" sz="1600" b="1" dirty="0" smtClean="0">
                <a:solidFill>
                  <a:schemeClr val="tx1"/>
                </a:solidFill>
              </a:rPr>
              <a:t>シンクロ化</a:t>
            </a:r>
            <a:endParaRPr lang="ja-JP" altLang="en-US" sz="1600" b="1" dirty="0">
              <a:solidFill>
                <a:schemeClr val="tx1"/>
              </a:solidFill>
            </a:endParaRPr>
          </a:p>
        </p:txBody>
      </p:sp>
      <p:sp>
        <p:nvSpPr>
          <p:cNvPr id="29" name="右矢印 28"/>
          <p:cNvSpPr/>
          <p:nvPr/>
        </p:nvSpPr>
        <p:spPr>
          <a:xfrm>
            <a:off x="8533456" y="2996952"/>
            <a:ext cx="647056" cy="720080"/>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800" b="1" dirty="0" smtClean="0">
                <a:solidFill>
                  <a:schemeClr val="tx1"/>
                </a:solidFill>
              </a:rPr>
              <a:t>ツーリズム</a:t>
            </a:r>
            <a:endParaRPr kumimoji="1" lang="ja-JP" altLang="en-US" sz="800" b="1" dirty="0">
              <a:solidFill>
                <a:srgbClr val="FF0000"/>
              </a:solidFill>
            </a:endParaRPr>
          </a:p>
        </p:txBody>
      </p:sp>
      <p:sp>
        <p:nvSpPr>
          <p:cNvPr id="30" name="円/楕円 29"/>
          <p:cNvSpPr/>
          <p:nvPr/>
        </p:nvSpPr>
        <p:spPr>
          <a:xfrm>
            <a:off x="3081536" y="5034880"/>
            <a:ext cx="770384" cy="1418456"/>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smtClean="0">
                <a:solidFill>
                  <a:srgbClr val="FF0000"/>
                </a:solidFill>
              </a:rPr>
              <a:t>越境</a:t>
            </a:r>
            <a:r>
              <a:rPr kumimoji="1" lang="ja-JP" altLang="en-US" b="1" dirty="0" smtClean="0">
                <a:solidFill>
                  <a:schemeClr val="tx1">
                    <a:lumMod val="95000"/>
                    <a:lumOff val="5000"/>
                  </a:schemeClr>
                </a:solidFill>
              </a:rPr>
              <a:t>概念の有無</a:t>
            </a:r>
            <a:endParaRPr kumimoji="1" lang="ja-JP" altLang="en-US" b="1" dirty="0">
              <a:solidFill>
                <a:schemeClr val="tx1">
                  <a:lumMod val="95000"/>
                  <a:lumOff val="5000"/>
                </a:schemeClr>
              </a:solidFill>
            </a:endParaRPr>
          </a:p>
        </p:txBody>
      </p:sp>
      <p:sp>
        <p:nvSpPr>
          <p:cNvPr id="33" name="角丸四角形 32"/>
          <p:cNvSpPr/>
          <p:nvPr/>
        </p:nvSpPr>
        <p:spPr>
          <a:xfrm>
            <a:off x="539552" y="4437112"/>
            <a:ext cx="1440160" cy="576064"/>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solidFill>
                  <a:schemeClr val="tx1"/>
                </a:solidFill>
              </a:rPr>
              <a:t>一九一ニ年ジャパン・ツーリスト</a:t>
            </a:r>
            <a:r>
              <a:rPr lang="ja-JP" altLang="en-US" sz="1200" b="1" smtClean="0">
                <a:solidFill>
                  <a:schemeClr val="tx1"/>
                </a:solidFill>
              </a:rPr>
              <a:t>・ビューロー</a:t>
            </a:r>
            <a:endParaRPr lang="en-US" altLang="ja-JP" sz="1200" b="1" dirty="0" smtClean="0">
              <a:solidFill>
                <a:schemeClr val="tx1"/>
              </a:solidFill>
            </a:endParaRPr>
          </a:p>
        </p:txBody>
      </p:sp>
      <p:sp>
        <p:nvSpPr>
          <p:cNvPr id="34" name="右矢印 33"/>
          <p:cNvSpPr/>
          <p:nvPr/>
        </p:nvSpPr>
        <p:spPr>
          <a:xfrm>
            <a:off x="6588224" y="4653136"/>
            <a:ext cx="2151856"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a:t>
            </a:r>
            <a:r>
              <a:rPr lang="ja-JP" altLang="en-US" b="1" dirty="0" smtClean="0">
                <a:solidFill>
                  <a:srgbClr val="FF0000"/>
                </a:solidFill>
              </a:rPr>
              <a:t>レクリエーション</a:t>
            </a:r>
            <a:r>
              <a:rPr lang="ja-JP" altLang="en-US" b="1" dirty="0" smtClean="0">
                <a:solidFill>
                  <a:schemeClr val="tx1"/>
                </a:solidFill>
              </a:rPr>
              <a:t>」</a:t>
            </a:r>
            <a:endParaRPr kumimoji="1" lang="ja-JP" altLang="en-US" b="1" dirty="0">
              <a:solidFill>
                <a:srgbClr val="FF0000"/>
              </a:solidFill>
            </a:endParaRPr>
          </a:p>
        </p:txBody>
      </p:sp>
      <p:sp>
        <p:nvSpPr>
          <p:cNvPr id="2" name="円/楕円 1"/>
          <p:cNvSpPr/>
          <p:nvPr/>
        </p:nvSpPr>
        <p:spPr>
          <a:xfrm>
            <a:off x="107504" y="38590"/>
            <a:ext cx="1944216" cy="6541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何時からか</a:t>
            </a:r>
            <a:endParaRPr kumimoji="1" lang="en-US" altLang="ja-JP" dirty="0" smtClean="0">
              <a:solidFill>
                <a:schemeClr val="tx1">
                  <a:lumMod val="95000"/>
                  <a:lumOff val="5000"/>
                </a:schemeClr>
              </a:solidFill>
            </a:endParaRPr>
          </a:p>
          <a:p>
            <a:pPr algn="ctr"/>
            <a:r>
              <a:rPr lang="ja-JP" altLang="en-US" sz="1200" i="1" dirty="0" smtClean="0">
                <a:solidFill>
                  <a:schemeClr val="tx1">
                    <a:lumMod val="95000"/>
                    <a:lumOff val="5000"/>
                  </a:schemeClr>
                </a:solidFill>
              </a:rPr>
              <a:t>産業革命？</a:t>
            </a:r>
            <a:endParaRPr kumimoji="1" lang="ja-JP" altLang="en-US" sz="1200" i="1" dirty="0"/>
          </a:p>
        </p:txBody>
      </p:sp>
      <p:sp>
        <p:nvSpPr>
          <p:cNvPr id="21" name="角丸四角形 20"/>
          <p:cNvSpPr/>
          <p:nvPr/>
        </p:nvSpPr>
        <p:spPr>
          <a:xfrm>
            <a:off x="5796136" y="4293096"/>
            <a:ext cx="1512168" cy="504056"/>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smtClean="0">
                <a:solidFill>
                  <a:schemeClr val="tx1"/>
                </a:solidFill>
              </a:rPr>
              <a:t>一九三九年</a:t>
            </a:r>
            <a:endParaRPr lang="en-US" altLang="ja-JP" sz="1600" b="1" dirty="0" smtClean="0">
              <a:solidFill>
                <a:schemeClr val="tx1"/>
              </a:solidFill>
            </a:endParaRPr>
          </a:p>
          <a:p>
            <a:pPr algn="ctr"/>
            <a:r>
              <a:rPr lang="ja-JP" altLang="en-US" sz="1600" b="1" dirty="0" smtClean="0">
                <a:solidFill>
                  <a:schemeClr val="tx1"/>
                </a:solidFill>
              </a:rPr>
              <a:t>　厚生省</a:t>
            </a:r>
            <a:endParaRPr kumimoji="1" lang="ja-JP" altLang="en-US" sz="1600" b="1" dirty="0">
              <a:solidFill>
                <a:schemeClr val="tx1"/>
              </a:solidFill>
            </a:endParaRPr>
          </a:p>
        </p:txBody>
      </p:sp>
      <p:sp>
        <p:nvSpPr>
          <p:cNvPr id="25" name="円/楕円 24"/>
          <p:cNvSpPr/>
          <p:nvPr/>
        </p:nvSpPr>
        <p:spPr>
          <a:xfrm>
            <a:off x="7668344" y="5589240"/>
            <a:ext cx="1440160" cy="1268760"/>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b="1" dirty="0" smtClean="0">
                <a:solidFill>
                  <a:srgbClr val="FF0000"/>
                </a:solidFill>
              </a:rPr>
              <a:t>国内観光政策</a:t>
            </a:r>
            <a:r>
              <a:rPr kumimoji="1" lang="ja-JP" altLang="en-US" sz="1600" b="1" dirty="0" smtClean="0">
                <a:solidFill>
                  <a:schemeClr val="tx1">
                    <a:lumMod val="95000"/>
                    <a:lumOff val="5000"/>
                  </a:schemeClr>
                </a:solidFill>
              </a:rPr>
              <a:t>の未発達</a:t>
            </a:r>
            <a:endParaRPr kumimoji="1" lang="ja-JP" altLang="en-US" sz="1600" b="1" dirty="0">
              <a:solidFill>
                <a:schemeClr val="tx1">
                  <a:lumMod val="95000"/>
                  <a:lumOff val="5000"/>
                </a:schemeClr>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lstStyle/>
          <a:p>
            <a:r>
              <a:rPr kumimoji="1" lang="ja-JP" altLang="en-US" dirty="0" smtClean="0"/>
              <a:t>「観光」概念の拡張仮説</a:t>
            </a:r>
            <a:endParaRPr kumimoji="1" lang="ja-JP" altLang="en-US" dirty="0"/>
          </a:p>
        </p:txBody>
      </p:sp>
      <p:sp>
        <p:nvSpPr>
          <p:cNvPr id="3" name="コンテンツ プレースホルダ 2"/>
          <p:cNvSpPr>
            <a:spLocks noGrp="1"/>
          </p:cNvSpPr>
          <p:nvPr>
            <p:ph idx="1"/>
          </p:nvPr>
        </p:nvSpPr>
        <p:spPr>
          <a:xfrm>
            <a:off x="457200" y="1600200"/>
            <a:ext cx="8435280" cy="4925144"/>
          </a:xfrm>
        </p:spPr>
        <p:txBody>
          <a:bodyPr>
            <a:normAutofit fontScale="92500" lnSpcReduction="10000"/>
          </a:bodyPr>
          <a:lstStyle/>
          <a:p>
            <a:r>
              <a:rPr lang="ja-JP" altLang="en-US" b="1" dirty="0" smtClean="0">
                <a:solidFill>
                  <a:srgbClr val="FF0000"/>
                </a:solidFill>
              </a:rPr>
              <a:t>仮説①アウトバウンド</a:t>
            </a:r>
            <a:r>
              <a:rPr lang="en-US" altLang="ja-JP" b="1" dirty="0" smtClean="0">
                <a:solidFill>
                  <a:schemeClr val="tx1">
                    <a:lumMod val="95000"/>
                    <a:lumOff val="5000"/>
                  </a:schemeClr>
                </a:solidFill>
              </a:rPr>
              <a:t>only</a:t>
            </a:r>
            <a:r>
              <a:rPr lang="ja-JP" altLang="en-US" b="1" dirty="0" smtClean="0">
                <a:solidFill>
                  <a:srgbClr val="FF0000"/>
                </a:solidFill>
              </a:rPr>
              <a:t>⇒インバウンド</a:t>
            </a:r>
            <a:r>
              <a:rPr lang="ja-JP" altLang="en-US" sz="2400" b="1" dirty="0" smtClean="0">
                <a:solidFill>
                  <a:schemeClr val="tx1">
                    <a:lumMod val="95000"/>
                    <a:lumOff val="5000"/>
                  </a:schemeClr>
                </a:solidFill>
              </a:rPr>
              <a:t>強調</a:t>
            </a:r>
            <a:endParaRPr lang="en-US" altLang="ja-JP" sz="2400" b="1" dirty="0" smtClean="0">
              <a:solidFill>
                <a:schemeClr val="tx1">
                  <a:lumMod val="95000"/>
                  <a:lumOff val="5000"/>
                </a:schemeClr>
              </a:solidFill>
            </a:endParaRPr>
          </a:p>
          <a:p>
            <a:pPr>
              <a:buNone/>
            </a:pPr>
            <a:r>
              <a:rPr lang="ja-JP" altLang="en-US" sz="2400" b="1" dirty="0" smtClean="0">
                <a:solidFill>
                  <a:schemeClr val="tx1">
                    <a:lumMod val="95000"/>
                    <a:lumOff val="5000"/>
                  </a:schemeClr>
                </a:solidFill>
              </a:rPr>
              <a:t>　　　　　　　　　　　　　　　　　　　　　　　　</a:t>
            </a:r>
            <a:r>
              <a:rPr lang="ja-JP" altLang="en-US" sz="3500" b="1" dirty="0" smtClean="0">
                <a:solidFill>
                  <a:schemeClr val="tx1">
                    <a:lumMod val="95000"/>
                    <a:lumOff val="5000"/>
                  </a:schemeClr>
                </a:solidFill>
              </a:rPr>
              <a:t>　（</a:t>
            </a:r>
            <a:r>
              <a:rPr lang="en-US" altLang="ja-JP" sz="3500" b="1" dirty="0" smtClean="0">
                <a:solidFill>
                  <a:schemeClr val="tx1">
                    <a:lumMod val="95000"/>
                    <a:lumOff val="5000"/>
                  </a:schemeClr>
                </a:solidFill>
              </a:rPr>
              <a:t>Industry</a:t>
            </a:r>
            <a:r>
              <a:rPr lang="ja-JP" altLang="en-US" sz="3500" b="1" dirty="0" smtClean="0">
                <a:solidFill>
                  <a:schemeClr val="tx1">
                    <a:lumMod val="95000"/>
                    <a:lumOff val="5000"/>
                  </a:schemeClr>
                </a:solidFill>
              </a:rPr>
              <a:t>の発生？）</a:t>
            </a:r>
            <a:endParaRPr lang="en-US" altLang="ja-JP" sz="3500" b="1" dirty="0" smtClean="0">
              <a:solidFill>
                <a:schemeClr val="tx1">
                  <a:lumMod val="95000"/>
                  <a:lumOff val="5000"/>
                </a:schemeClr>
              </a:solidFill>
            </a:endParaRPr>
          </a:p>
          <a:p>
            <a:r>
              <a:rPr lang="ja-JP" altLang="en-US" b="1" dirty="0" smtClean="0">
                <a:solidFill>
                  <a:srgbClr val="FF0000"/>
                </a:solidFill>
              </a:rPr>
              <a:t>仮説②越境概念</a:t>
            </a:r>
            <a:r>
              <a:rPr lang="ja-JP" altLang="en-US" b="1" dirty="0" smtClean="0">
                <a:solidFill>
                  <a:schemeClr val="tx1">
                    <a:lumMod val="95000"/>
                    <a:lumOff val="5000"/>
                  </a:schemeClr>
                </a:solidFill>
              </a:rPr>
              <a:t>（</a:t>
            </a:r>
            <a:r>
              <a:rPr lang="en-US" altLang="ja-JP" b="1" dirty="0" smtClean="0">
                <a:solidFill>
                  <a:schemeClr val="tx1">
                    <a:lumMod val="95000"/>
                    <a:lumOff val="5000"/>
                  </a:schemeClr>
                </a:solidFill>
              </a:rPr>
              <a:t>cross-border</a:t>
            </a:r>
            <a:r>
              <a:rPr lang="ja-JP" altLang="en-US" b="1" dirty="0" smtClean="0">
                <a:solidFill>
                  <a:schemeClr val="tx1">
                    <a:lumMod val="95000"/>
                    <a:lumOff val="5000"/>
                  </a:schemeClr>
                </a:solidFill>
              </a:rPr>
              <a:t>）</a:t>
            </a:r>
            <a:r>
              <a:rPr lang="ja-JP" altLang="en-US" b="1" dirty="0" smtClean="0">
                <a:solidFill>
                  <a:srgbClr val="FF0000"/>
                </a:solidFill>
              </a:rPr>
              <a:t>⇒内外無差別　</a:t>
            </a:r>
            <a:endParaRPr lang="en-US" altLang="ja-JP" b="1" dirty="0" smtClean="0">
              <a:solidFill>
                <a:srgbClr val="FF0000"/>
              </a:solidFill>
            </a:endParaRPr>
          </a:p>
          <a:p>
            <a:pPr>
              <a:buNone/>
            </a:pPr>
            <a:r>
              <a:rPr kumimoji="1" lang="ja-JP" altLang="en-US" dirty="0" smtClean="0"/>
              <a:t>　　仮説①②の肯定・否定には</a:t>
            </a:r>
            <a:endParaRPr kumimoji="1" lang="en-US" altLang="ja-JP" dirty="0" smtClean="0"/>
          </a:p>
          <a:p>
            <a:pPr>
              <a:buNone/>
            </a:pPr>
            <a:r>
              <a:rPr kumimoji="1" lang="ja-JP" altLang="en-US" dirty="0" smtClean="0"/>
              <a:t>　　江戸・明治期の使用字句の数量分析が必須</a:t>
            </a:r>
            <a:endParaRPr kumimoji="1" lang="en-US" altLang="ja-JP" dirty="0" smtClean="0"/>
          </a:p>
          <a:p>
            <a:r>
              <a:rPr lang="ja-JP" altLang="en-US" dirty="0" smtClean="0">
                <a:solidFill>
                  <a:srgbClr val="FF0000"/>
                </a:solidFill>
              </a:rPr>
              <a:t>和文の印刷物化が２～３％</a:t>
            </a:r>
            <a:r>
              <a:rPr lang="ja-JP" altLang="en-US" dirty="0" smtClean="0"/>
              <a:t>の状況では科学的実証分析は困難であり、当面は新聞記事検索利用　</a:t>
            </a:r>
            <a:endParaRPr lang="en-US" altLang="ja-JP" dirty="0" smtClean="0"/>
          </a:p>
          <a:p>
            <a:r>
              <a:rPr kumimoji="1" lang="ja-JP" altLang="en-US" dirty="0" smtClean="0"/>
              <a:t>辞典、文献分析は補足資料に留まる（現状では文献探しには限界）</a:t>
            </a:r>
            <a:endParaRPr kumimoji="1" lang="en-US" altLang="ja-JP" dirty="0" smtClean="0"/>
          </a:p>
          <a:p>
            <a:pPr>
              <a:buNone/>
            </a:pPr>
            <a:r>
              <a:rPr kumimoji="1" lang="ja-JP" altLang="en-US" dirty="0" smtClean="0"/>
              <a:t>　</a:t>
            </a:r>
            <a:r>
              <a:rPr kumimoji="1" lang="ja-JP" altLang="en-US" b="1" dirty="0" smtClean="0">
                <a:solidFill>
                  <a:srgbClr val="FF0000"/>
                </a:solidFill>
              </a:rPr>
              <a:t>⇒</a:t>
            </a:r>
            <a:r>
              <a:rPr lang="ja-JP" altLang="en-US" b="1" dirty="0" smtClean="0">
                <a:solidFill>
                  <a:srgbClr val="FF0000"/>
                </a:solidFill>
              </a:rPr>
              <a:t>将来の</a:t>
            </a:r>
            <a:r>
              <a:rPr lang="en-US" altLang="ja-JP" b="1" dirty="0" smtClean="0">
                <a:solidFill>
                  <a:srgbClr val="FF0000"/>
                </a:solidFill>
              </a:rPr>
              <a:t>Amazon</a:t>
            </a:r>
            <a:r>
              <a:rPr lang="ja-JP" altLang="en-US" b="1" dirty="0" smtClean="0">
                <a:solidFill>
                  <a:srgbClr val="FF0000"/>
                </a:solidFill>
              </a:rPr>
              <a:t>　</a:t>
            </a:r>
            <a:r>
              <a:rPr lang="en-US" altLang="ja-JP" b="1" dirty="0" smtClean="0">
                <a:solidFill>
                  <a:srgbClr val="FF0000"/>
                </a:solidFill>
              </a:rPr>
              <a:t>Google</a:t>
            </a:r>
            <a:r>
              <a:rPr lang="ja-JP" altLang="en-US" b="1" dirty="0" smtClean="0">
                <a:solidFill>
                  <a:srgbClr val="FF0000"/>
                </a:solidFill>
              </a:rPr>
              <a:t>の出番</a:t>
            </a:r>
            <a:endParaRPr kumimoji="1" lang="ja-JP" altLang="en-US" b="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accent1"/>
            </a:solidFill>
          </a:ln>
        </p:spPr>
        <p:txBody>
          <a:bodyPr/>
          <a:lstStyle/>
          <a:p>
            <a:r>
              <a:rPr kumimoji="1" lang="ja-JP" altLang="en-US" dirty="0" smtClean="0"/>
              <a:t>字句と概念（まとめ）</a:t>
            </a:r>
            <a:endParaRPr kumimoji="1" lang="ja-JP" altLang="en-US" dirty="0"/>
          </a:p>
        </p:txBody>
      </p:sp>
      <p:sp>
        <p:nvSpPr>
          <p:cNvPr id="3" name="コンテンツ プレースホルダー 2"/>
          <p:cNvSpPr>
            <a:spLocks noGrp="1"/>
          </p:cNvSpPr>
          <p:nvPr>
            <p:ph idx="1"/>
          </p:nvPr>
        </p:nvSpPr>
        <p:spPr>
          <a:xfrm>
            <a:off x="457200" y="1600200"/>
            <a:ext cx="8363272" cy="4525963"/>
          </a:xfrm>
        </p:spPr>
        <p:txBody>
          <a:bodyPr>
            <a:normAutofit fontScale="92500"/>
          </a:bodyPr>
          <a:lstStyle/>
          <a:p>
            <a:r>
              <a:rPr kumimoji="1" lang="ja-JP" altLang="en-US" dirty="0" smtClean="0"/>
              <a:t>字句・概念「旅」と字句・概念「たび」</a:t>
            </a:r>
            <a:endParaRPr kumimoji="1" lang="en-US" altLang="ja-JP" dirty="0" smtClean="0"/>
          </a:p>
          <a:p>
            <a:r>
              <a:rPr kumimoji="1" lang="ja-JP" altLang="en-US" dirty="0" smtClean="0"/>
              <a:t>「楽しみの旅」概念の発生</a:t>
            </a:r>
            <a:r>
              <a:rPr lang="ja-JP" altLang="en-US" dirty="0" smtClean="0"/>
              <a:t>と字句「</a:t>
            </a:r>
            <a:r>
              <a:rPr kumimoji="1" lang="ja-JP" altLang="en-US" dirty="0" smtClean="0"/>
              <a:t>遊覧」「遊歴」の使用</a:t>
            </a:r>
            <a:endParaRPr kumimoji="1" lang="en-US" altLang="ja-JP" dirty="0" smtClean="0"/>
          </a:p>
          <a:p>
            <a:r>
              <a:rPr kumimoji="1" lang="ja-JP" altLang="en-US" dirty="0" smtClean="0"/>
              <a:t>字句「観光」は固有名詞として明治期前から使用</a:t>
            </a:r>
            <a:endParaRPr kumimoji="1" lang="en-US" altLang="ja-JP" dirty="0" smtClean="0"/>
          </a:p>
          <a:p>
            <a:r>
              <a:rPr kumimoji="1" lang="ja-JP" altLang="en-US" dirty="0" smtClean="0"/>
              <a:t>字句「Ｔｒａｖｅｌ」と「Ｔｏｕｒ」の紹介　区別がない</a:t>
            </a:r>
            <a:endParaRPr kumimoji="1" lang="en-US" altLang="ja-JP" dirty="0" smtClean="0"/>
          </a:p>
          <a:p>
            <a:r>
              <a:rPr kumimoji="1" lang="ja-JP" altLang="en-US" dirty="0" smtClean="0"/>
              <a:t>字句「</a:t>
            </a:r>
            <a:r>
              <a:rPr kumimoji="1" lang="en-US" altLang="ja-JP" dirty="0" smtClean="0"/>
              <a:t>Tour</a:t>
            </a:r>
            <a:r>
              <a:rPr kumimoji="1" lang="ja-JP" altLang="en-US" dirty="0" smtClean="0"/>
              <a:t>」「</a:t>
            </a:r>
            <a:r>
              <a:rPr kumimoji="1" lang="en-US" altLang="ja-JP" dirty="0" smtClean="0"/>
              <a:t>Tourist</a:t>
            </a:r>
            <a:r>
              <a:rPr kumimoji="1" lang="ja-JP" altLang="en-US" dirty="0" smtClean="0"/>
              <a:t>」の紹介と概念の理解</a:t>
            </a:r>
            <a:endParaRPr kumimoji="1" lang="en-US" altLang="ja-JP" dirty="0" smtClean="0"/>
          </a:p>
          <a:p>
            <a:r>
              <a:rPr lang="ja-JP" altLang="en-US" dirty="0" smtClean="0"/>
              <a:t>字句「Ｔｏｕｒｉｓｍ」の紹介と概念の消化不良</a:t>
            </a:r>
            <a:endParaRPr lang="en-US" altLang="ja-JP" dirty="0" smtClean="0"/>
          </a:p>
          <a:p>
            <a:r>
              <a:rPr lang="ja-JP" altLang="en-US" dirty="0" smtClean="0"/>
              <a:t>「ツーリスト」の使用と「ツ－リズム」の消化不良</a:t>
            </a:r>
            <a:endParaRPr kumimoji="1"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28423384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a:solidFill>
            <a:srgbClr val="FFFF00"/>
          </a:solidFill>
          <a:ln w="76200">
            <a:solidFill>
              <a:schemeClr val="tx1">
                <a:lumMod val="95000"/>
                <a:lumOff val="5000"/>
              </a:schemeClr>
            </a:solidFill>
          </a:ln>
        </p:spPr>
        <p:txBody>
          <a:bodyPr>
            <a:normAutofit/>
          </a:bodyPr>
          <a:lstStyle/>
          <a:p>
            <a:r>
              <a:rPr kumimoji="1" lang="ja-JP" altLang="en-US" dirty="0" smtClean="0"/>
              <a:t>アウトバウンド⇒インバウンド仮説</a:t>
            </a:r>
            <a:endParaRPr kumimoji="1" lang="ja-JP" altLang="en-US" dirty="0"/>
          </a:p>
        </p:txBody>
      </p:sp>
      <p:sp>
        <p:nvSpPr>
          <p:cNvPr id="3" name="コンテンツ プレースホルダ 2"/>
          <p:cNvSpPr>
            <a:spLocks noGrp="1"/>
          </p:cNvSpPr>
          <p:nvPr>
            <p:ph idx="1"/>
          </p:nvPr>
        </p:nvSpPr>
        <p:spPr>
          <a:xfrm>
            <a:off x="0" y="1412776"/>
            <a:ext cx="9144000" cy="5445224"/>
          </a:xfrm>
        </p:spPr>
        <p:txBody>
          <a:bodyPr>
            <a:normAutofit lnSpcReduction="10000"/>
          </a:bodyPr>
          <a:lstStyle/>
          <a:p>
            <a:r>
              <a:rPr kumimoji="1" lang="ja-JP" altLang="en-US" dirty="0" smtClean="0"/>
              <a:t>楽しみの旅が特権階級の時代には、概念「観光」はアウトバウンド概念であろう（宇宙「観光」が先祖がえりさせるかもしれない）</a:t>
            </a:r>
            <a:endParaRPr kumimoji="1" lang="en-US" altLang="ja-JP" dirty="0" smtClean="0"/>
          </a:p>
          <a:p>
            <a:r>
              <a:rPr kumimoji="1" lang="ja-JP" altLang="en-US" dirty="0" smtClean="0"/>
              <a:t>楽しみの旅の大衆化により、観光客を対象とした産業が成長し、インバウンド概念が成立した（仮説）</a:t>
            </a:r>
            <a:endParaRPr kumimoji="1" lang="en-US" altLang="ja-JP" dirty="0" smtClean="0"/>
          </a:p>
          <a:p>
            <a:r>
              <a:rPr lang="ja-JP" altLang="en-US" dirty="0" smtClean="0"/>
              <a:t>日本の場合、アウトバウンドをあらわす字句「観光」をインバウンドをあらわすものとして「国際観光局」公式使用（それを可能とする社会背景もあった）</a:t>
            </a:r>
            <a:endParaRPr kumimoji="1" lang="en-US" altLang="ja-JP" dirty="0" smtClean="0"/>
          </a:p>
          <a:p>
            <a:r>
              <a:rPr lang="ja-JP" altLang="en-US" dirty="0"/>
              <a:t>国内観光</a:t>
            </a:r>
            <a:r>
              <a:rPr lang="ja-JP" altLang="en-US" dirty="0" smtClean="0"/>
              <a:t>は他地域からの誘客（インバウンド）</a:t>
            </a:r>
            <a:endParaRPr kumimoji="1" lang="en-US" altLang="ja-JP"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国の光りの</a:t>
            </a:r>
            <a:r>
              <a:rPr lang="ja-JP" altLang="en-US" dirty="0" smtClean="0"/>
              <a:t>発揮　</a:t>
            </a:r>
            <a:endParaRPr kumimoji="1" lang="ja-JP" altLang="en-US" dirty="0"/>
          </a:p>
        </p:txBody>
      </p:sp>
      <p:sp>
        <p:nvSpPr>
          <p:cNvPr id="3" name="コンテンツ プレースホルダ 2"/>
          <p:cNvSpPr>
            <a:spLocks noGrp="1"/>
          </p:cNvSpPr>
          <p:nvPr>
            <p:ph idx="1"/>
          </p:nvPr>
        </p:nvSpPr>
        <p:spPr>
          <a:xfrm>
            <a:off x="179512" y="1600200"/>
            <a:ext cx="8964488" cy="5069160"/>
          </a:xfrm>
        </p:spPr>
        <p:txBody>
          <a:bodyPr>
            <a:normAutofit fontScale="85000" lnSpcReduction="10000"/>
          </a:bodyPr>
          <a:lstStyle/>
          <a:p>
            <a:r>
              <a:rPr lang="ja-JP" altLang="ja-JP" dirty="0" smtClean="0"/>
              <a:t>「</a:t>
            </a:r>
            <a:r>
              <a:rPr lang="ja-JP" altLang="ja-JP" dirty="0"/>
              <a:t>国の光りを示す」の用例としては、西村捨三農商務次官が</a:t>
            </a:r>
            <a:r>
              <a:rPr lang="en-US" altLang="ja-JP" dirty="0"/>
              <a:t>1895</a:t>
            </a:r>
            <a:r>
              <a:rPr lang="ja-JP" altLang="ja-JP" dirty="0"/>
              <a:t>年行った記念祭協賛会幹事としての挨拶（『京都遷都記念祭紀事巻下』京都市参事会</a:t>
            </a:r>
            <a:r>
              <a:rPr lang="en-US" altLang="ja-JP" dirty="0"/>
              <a:t>1896</a:t>
            </a:r>
            <a:r>
              <a:rPr lang="ja-JP" altLang="ja-JP" dirty="0"/>
              <a:t>年発行</a:t>
            </a:r>
            <a:r>
              <a:rPr lang="en-US" altLang="ja-JP" dirty="0"/>
              <a:t>p.49</a:t>
            </a:r>
            <a:r>
              <a:rPr lang="ja-JP" altLang="ja-JP" dirty="0"/>
              <a:t>）のなかで「此ノ時代祭ヲ観レバ・・・</a:t>
            </a:r>
            <a:r>
              <a:rPr lang="ja-JP" altLang="ja-JP" dirty="0">
                <a:solidFill>
                  <a:srgbClr val="FF0000"/>
                </a:solidFill>
              </a:rPr>
              <a:t>我国ノ光輝ヲ益々発揚</a:t>
            </a:r>
            <a:r>
              <a:rPr lang="ja-JP" altLang="ja-JP" dirty="0"/>
              <a:t>スルトヲ得ルナラン・・・外国人ハ非常ノ威ヲナスノミナラス各地ヨリ見物ニ出掛クルモノ続々踝ヲ接スルナラン・・・」と</a:t>
            </a:r>
            <a:r>
              <a:rPr lang="ja-JP" altLang="ja-JP" dirty="0">
                <a:solidFill>
                  <a:srgbClr val="FF0000"/>
                </a:solidFill>
              </a:rPr>
              <a:t>時代祭の構想</a:t>
            </a:r>
            <a:r>
              <a:rPr lang="ja-JP" altLang="ja-JP" dirty="0"/>
              <a:t>を語っていることが（伊藤節子「時代祭と観光」『観光研究』</a:t>
            </a:r>
            <a:r>
              <a:rPr lang="en-US" altLang="ja-JP" dirty="0"/>
              <a:t>p.63</a:t>
            </a:r>
            <a:r>
              <a:rPr lang="ja-JP" altLang="ja-JP" dirty="0"/>
              <a:t>　</a:t>
            </a:r>
            <a:r>
              <a:rPr lang="en-US" altLang="ja-JP" dirty="0"/>
              <a:t>2014</a:t>
            </a:r>
            <a:r>
              <a:rPr lang="ja-JP" altLang="ja-JP" dirty="0"/>
              <a:t>年</a:t>
            </a:r>
            <a:r>
              <a:rPr lang="en-US" altLang="ja-JP" dirty="0"/>
              <a:t>9</a:t>
            </a:r>
            <a:r>
              <a:rPr lang="ja-JP" altLang="ja-JP" dirty="0"/>
              <a:t>月</a:t>
            </a:r>
            <a:r>
              <a:rPr lang="en-US" altLang="ja-JP" dirty="0"/>
              <a:t>30</a:t>
            </a:r>
            <a:r>
              <a:rPr lang="ja-JP" altLang="ja-JP" dirty="0"/>
              <a:t>日）に紹介されている。ここでも国の光を外国人に示す意識が表れている</a:t>
            </a:r>
            <a:r>
              <a:rPr lang="ja-JP" altLang="ja-JP" dirty="0" smtClean="0"/>
              <a:t>。</a:t>
            </a:r>
            <a:endParaRPr lang="en-US" altLang="ja-JP" dirty="0" smtClean="0"/>
          </a:p>
          <a:p>
            <a:r>
              <a:rPr lang="en-US" altLang="ja-JP" dirty="0" smtClean="0"/>
              <a:t>1915</a:t>
            </a:r>
            <a:r>
              <a:rPr lang="ja-JP" altLang="ja-JP" dirty="0" smtClean="0"/>
              <a:t>年頃、</a:t>
            </a:r>
            <a:r>
              <a:rPr lang="ja-JP" altLang="ja-JP" b="1" dirty="0" smtClean="0"/>
              <a:t>史蹟名勝天然記念物保存協会</a:t>
            </a:r>
            <a:r>
              <a:rPr lang="ja-JP" altLang="ja-JP" dirty="0" smtClean="0"/>
              <a:t>が設置され、「</a:t>
            </a:r>
            <a:r>
              <a:rPr lang="ja-JP" altLang="ja-JP" b="1" dirty="0" smtClean="0"/>
              <a:t>国光</a:t>
            </a:r>
            <a:r>
              <a:rPr lang="ja-JP" altLang="ja-JP" dirty="0" smtClean="0"/>
              <a:t>」を発揚する記述がみられる（『近代天皇制の文化史的研究』高木博志）。この名勝会は国の光を見る字句「観光」と極めて親和的であると推測される。</a:t>
            </a:r>
            <a:endParaRPr lang="ja-JP" altLang="ja-JP" dirty="0"/>
          </a:p>
          <a:p>
            <a:endParaRPr kumimoji="1" lang="ja-JP" alt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lstStyle/>
          <a:p>
            <a:r>
              <a:rPr kumimoji="1" lang="ja-JP" altLang="en-US" dirty="0" smtClean="0"/>
              <a:t>越「国」境概念仮説</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a:bodyPr>
          <a:lstStyle/>
          <a:p>
            <a:r>
              <a:rPr lang="ja-JP" altLang="en-US" dirty="0" smtClean="0"/>
              <a:t>国の概念も歴史的変化あり。ＷＴＯが使用する国境概念は第一次世界大戦後確立？</a:t>
            </a:r>
            <a:endParaRPr lang="en-US" altLang="ja-JP" dirty="0" smtClean="0"/>
          </a:p>
          <a:p>
            <a:r>
              <a:rPr lang="ja-JP" altLang="en-US" dirty="0" smtClean="0"/>
              <a:t>易経「国之光」の国は都市概念であり、欧州も同様である。</a:t>
            </a:r>
            <a:r>
              <a:rPr lang="en-US" altLang="ja-JP" b="1" dirty="0" smtClean="0"/>
              <a:t>1898</a:t>
            </a:r>
            <a:r>
              <a:rPr lang="ja-JP" altLang="ja-JP" b="1" dirty="0" smtClean="0"/>
              <a:t>年『ことばの泉』</a:t>
            </a:r>
            <a:r>
              <a:rPr lang="ja-JP" altLang="en-US" b="1" dirty="0" smtClean="0"/>
              <a:t>の</a:t>
            </a:r>
            <a:r>
              <a:rPr lang="ja-JP" altLang="ja-JP" dirty="0" smtClean="0"/>
              <a:t>「旅行</a:t>
            </a:r>
            <a:r>
              <a:rPr lang="ja-JP" altLang="en-US" dirty="0" smtClean="0"/>
              <a:t>」は「</a:t>
            </a:r>
            <a:r>
              <a:rPr lang="ja-JP" altLang="ja-JP" b="1" dirty="0" smtClean="0"/>
              <a:t>他郷へたびだちゆくこと</a:t>
            </a:r>
            <a:r>
              <a:rPr lang="ja-JP" altLang="en-US" b="1" dirty="0" smtClean="0"/>
              <a:t>」と解説</a:t>
            </a:r>
            <a:endParaRPr lang="en-US" altLang="ja-JP" dirty="0" smtClean="0"/>
          </a:p>
          <a:p>
            <a:r>
              <a:rPr lang="ja-JP" altLang="ja-JP" dirty="0" smtClean="0"/>
              <a:t>面白いものに、</a:t>
            </a:r>
            <a:r>
              <a:rPr lang="en-US" altLang="ja-JP" dirty="0" smtClean="0"/>
              <a:t>1938</a:t>
            </a:r>
            <a:r>
              <a:rPr lang="ja-JP" altLang="ja-JP" dirty="0" smtClean="0"/>
              <a:t>年年発行の高尾保勝会及び津久井渓谷観光協会合作の「</a:t>
            </a:r>
            <a:r>
              <a:rPr lang="ja-JP" altLang="ja-JP" b="1" dirty="0" smtClean="0">
                <a:solidFill>
                  <a:srgbClr val="FF0000"/>
                </a:solidFill>
              </a:rPr>
              <a:t>武相国境観光地図</a:t>
            </a:r>
            <a:r>
              <a:rPr lang="ja-JP" altLang="ja-JP" dirty="0" smtClean="0"/>
              <a:t>」がある。国際ではないものの「国」にこだわっている。国内旅行をシャレで外遊という感覚に似ている。</a:t>
            </a:r>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12968" cy="1210146"/>
          </a:xfrm>
          <a:solidFill>
            <a:srgbClr val="FFFF00"/>
          </a:solidFill>
          <a:ln w="76200">
            <a:solidFill>
              <a:schemeClr val="tx1">
                <a:lumMod val="95000"/>
                <a:lumOff val="5000"/>
              </a:schemeClr>
            </a:solidFill>
          </a:ln>
        </p:spPr>
        <p:txBody>
          <a:bodyPr>
            <a:normAutofit fontScale="90000"/>
          </a:bodyPr>
          <a:lstStyle/>
          <a:p>
            <a:r>
              <a:rPr lang="ja-JP" altLang="en-US" dirty="0" smtClean="0"/>
              <a:t>朝日新聞データベース（聞蔵）から見る</a:t>
            </a:r>
            <a:r>
              <a:rPr lang="en-US" altLang="ja-JP" dirty="0" smtClean="0"/>
              <a:t/>
            </a:r>
            <a:br>
              <a:rPr lang="en-US" altLang="ja-JP" dirty="0" smtClean="0"/>
            </a:br>
            <a:r>
              <a:rPr lang="ja-JP" altLang="en-US" dirty="0" smtClean="0"/>
              <a:t>「遊覧」と「観光」の使用頻度</a:t>
            </a:r>
            <a:endParaRPr kumimoji="1" lang="ja-JP" altLang="en-US" dirty="0"/>
          </a:p>
        </p:txBody>
      </p:sp>
      <p:graphicFrame>
        <p:nvGraphicFramePr>
          <p:cNvPr id="6" name="コンテンツ プレースホルダ 5"/>
          <p:cNvGraphicFramePr>
            <a:graphicFrameLocks noGrp="1"/>
          </p:cNvGraphicFramePr>
          <p:nvPr>
            <p:ph idx="1"/>
          </p:nvPr>
        </p:nvGraphicFramePr>
        <p:xfrm>
          <a:off x="457200" y="1600200"/>
          <a:ext cx="8229600" cy="4709117"/>
        </p:xfrm>
        <a:graphic>
          <a:graphicData uri="http://schemas.openxmlformats.org/drawingml/2006/table">
            <a:tbl>
              <a:tblPr firstRow="1" bandRow="1">
                <a:tableStyleId>{5C22544A-7EE6-4342-B048-85BDC9FD1C3A}</a:tableStyleId>
              </a:tblPr>
              <a:tblGrid>
                <a:gridCol w="3682752"/>
                <a:gridCol w="2376264"/>
                <a:gridCol w="2170584"/>
              </a:tblGrid>
              <a:tr h="672731">
                <a:tc>
                  <a:txBody>
                    <a:bodyPr/>
                    <a:lstStyle/>
                    <a:p>
                      <a:pPr algn="ctr"/>
                      <a:r>
                        <a:rPr kumimoji="1" lang="ja-JP" altLang="en-US" sz="3600" dirty="0" smtClean="0"/>
                        <a:t>年代</a:t>
                      </a:r>
                      <a:endParaRPr kumimoji="1" lang="ja-JP" altLang="en-US" sz="3600" dirty="0"/>
                    </a:p>
                  </a:txBody>
                  <a:tcPr/>
                </a:tc>
                <a:tc>
                  <a:txBody>
                    <a:bodyPr/>
                    <a:lstStyle/>
                    <a:p>
                      <a:pPr algn="ctr"/>
                      <a:r>
                        <a:rPr kumimoji="1" lang="ja-JP" altLang="en-US" sz="3600" dirty="0" smtClean="0"/>
                        <a:t>遊覧</a:t>
                      </a:r>
                      <a:endParaRPr kumimoji="1" lang="ja-JP" altLang="en-US" sz="3600" dirty="0"/>
                    </a:p>
                  </a:txBody>
                  <a:tcPr/>
                </a:tc>
                <a:tc>
                  <a:txBody>
                    <a:bodyPr/>
                    <a:lstStyle/>
                    <a:p>
                      <a:pPr algn="ctr"/>
                      <a:r>
                        <a:rPr kumimoji="1" lang="ja-JP" altLang="en-US" sz="3600" dirty="0" smtClean="0"/>
                        <a:t>観光</a:t>
                      </a:r>
                      <a:endParaRPr kumimoji="1" lang="ja-JP" altLang="en-US" sz="3600" dirty="0"/>
                    </a:p>
                  </a:txBody>
                  <a:tcPr/>
                </a:tc>
              </a:tr>
              <a:tr h="672731">
                <a:tc>
                  <a:txBody>
                    <a:bodyPr/>
                    <a:lstStyle/>
                    <a:p>
                      <a:pPr algn="ctr"/>
                      <a:r>
                        <a:rPr kumimoji="1" lang="ja-JP" altLang="en-US" sz="3600" dirty="0" smtClean="0"/>
                        <a:t>１８７９～１９００</a:t>
                      </a:r>
                      <a:endParaRPr kumimoji="1" lang="ja-JP" altLang="en-US" sz="3600" dirty="0"/>
                    </a:p>
                  </a:txBody>
                  <a:tcPr/>
                </a:tc>
                <a:tc>
                  <a:txBody>
                    <a:bodyPr/>
                    <a:lstStyle/>
                    <a:p>
                      <a:pPr algn="ctr"/>
                      <a:r>
                        <a:rPr kumimoji="1" lang="ja-JP" altLang="en-US" sz="3600" dirty="0" smtClean="0"/>
                        <a:t>２３５</a:t>
                      </a:r>
                      <a:endParaRPr kumimoji="1" lang="ja-JP" altLang="en-US" sz="3600" dirty="0"/>
                    </a:p>
                  </a:txBody>
                  <a:tcPr/>
                </a:tc>
                <a:tc>
                  <a:txBody>
                    <a:bodyPr/>
                    <a:lstStyle/>
                    <a:p>
                      <a:pPr algn="ctr"/>
                      <a:r>
                        <a:rPr kumimoji="1" lang="ja-JP" altLang="en-US" sz="3600" dirty="0" smtClean="0"/>
                        <a:t>４８</a:t>
                      </a:r>
                      <a:endParaRPr kumimoji="1" lang="ja-JP" altLang="en-US" sz="3600" dirty="0"/>
                    </a:p>
                  </a:txBody>
                  <a:tcPr/>
                </a:tc>
              </a:tr>
              <a:tr h="672731">
                <a:tc>
                  <a:txBody>
                    <a:bodyPr/>
                    <a:lstStyle/>
                    <a:p>
                      <a:pPr algn="ctr"/>
                      <a:r>
                        <a:rPr kumimoji="1" lang="ja-JP" altLang="en-US" sz="3600" dirty="0" smtClean="0"/>
                        <a:t>１９０１～１９１０</a:t>
                      </a:r>
                      <a:endParaRPr kumimoji="1" lang="ja-JP" altLang="en-US" sz="3600" dirty="0"/>
                    </a:p>
                  </a:txBody>
                  <a:tcPr/>
                </a:tc>
                <a:tc>
                  <a:txBody>
                    <a:bodyPr/>
                    <a:lstStyle/>
                    <a:p>
                      <a:pPr algn="ctr"/>
                      <a:r>
                        <a:rPr kumimoji="1" lang="ja-JP" altLang="en-US" sz="3600" dirty="0" smtClean="0"/>
                        <a:t>３４２</a:t>
                      </a:r>
                      <a:endParaRPr kumimoji="1" lang="ja-JP" altLang="en-US" sz="3600" dirty="0"/>
                    </a:p>
                  </a:txBody>
                  <a:tcPr/>
                </a:tc>
                <a:tc>
                  <a:txBody>
                    <a:bodyPr/>
                    <a:lstStyle/>
                    <a:p>
                      <a:pPr algn="ctr"/>
                      <a:r>
                        <a:rPr kumimoji="1" lang="ja-JP" altLang="en-US" sz="3600" dirty="0" smtClean="0"/>
                        <a:t>６４４</a:t>
                      </a:r>
                      <a:endParaRPr kumimoji="1" lang="ja-JP" altLang="en-US" sz="3600" dirty="0"/>
                    </a:p>
                  </a:txBody>
                  <a:tcPr/>
                </a:tc>
              </a:tr>
              <a:tr h="672731">
                <a:tc>
                  <a:txBody>
                    <a:bodyPr/>
                    <a:lstStyle/>
                    <a:p>
                      <a:pPr algn="ctr"/>
                      <a:r>
                        <a:rPr kumimoji="1" lang="ja-JP" altLang="en-US" sz="3600" dirty="0" smtClean="0"/>
                        <a:t>１９１１～１９２０</a:t>
                      </a:r>
                      <a:endParaRPr kumimoji="1" lang="ja-JP" altLang="en-US" sz="3600" dirty="0"/>
                    </a:p>
                  </a:txBody>
                  <a:tcPr/>
                </a:tc>
                <a:tc>
                  <a:txBody>
                    <a:bodyPr/>
                    <a:lstStyle/>
                    <a:p>
                      <a:pPr algn="ctr"/>
                      <a:r>
                        <a:rPr kumimoji="1" lang="ja-JP" altLang="en-US" sz="3600" dirty="0" smtClean="0"/>
                        <a:t>２１１</a:t>
                      </a:r>
                      <a:endParaRPr kumimoji="1" lang="ja-JP" altLang="en-US" sz="3600" dirty="0"/>
                    </a:p>
                  </a:txBody>
                  <a:tcPr/>
                </a:tc>
                <a:tc>
                  <a:txBody>
                    <a:bodyPr/>
                    <a:lstStyle/>
                    <a:p>
                      <a:pPr algn="ctr"/>
                      <a:r>
                        <a:rPr kumimoji="1" lang="ja-JP" altLang="en-US" sz="3600" dirty="0" smtClean="0"/>
                        <a:t>６８０</a:t>
                      </a:r>
                      <a:endParaRPr kumimoji="1" lang="ja-JP" altLang="en-US" sz="3600" dirty="0"/>
                    </a:p>
                  </a:txBody>
                  <a:tcPr/>
                </a:tc>
              </a:tr>
              <a:tr h="672731">
                <a:tc>
                  <a:txBody>
                    <a:bodyPr/>
                    <a:lstStyle/>
                    <a:p>
                      <a:pPr algn="ctr"/>
                      <a:r>
                        <a:rPr kumimoji="1" lang="ja-JP" altLang="en-US" sz="3600" dirty="0" smtClean="0"/>
                        <a:t>１９２１～１９３０</a:t>
                      </a:r>
                      <a:endParaRPr kumimoji="1" lang="ja-JP" altLang="en-US" sz="3600" dirty="0"/>
                    </a:p>
                  </a:txBody>
                  <a:tcPr/>
                </a:tc>
                <a:tc>
                  <a:txBody>
                    <a:bodyPr/>
                    <a:lstStyle/>
                    <a:p>
                      <a:pPr algn="ctr"/>
                      <a:r>
                        <a:rPr kumimoji="1" lang="ja-JP" altLang="en-US" sz="3600" dirty="0" smtClean="0"/>
                        <a:t>１５３</a:t>
                      </a:r>
                      <a:endParaRPr kumimoji="1" lang="ja-JP" altLang="en-US" sz="3600" dirty="0"/>
                    </a:p>
                  </a:txBody>
                  <a:tcPr/>
                </a:tc>
                <a:tc>
                  <a:txBody>
                    <a:bodyPr/>
                    <a:lstStyle/>
                    <a:p>
                      <a:pPr algn="ctr"/>
                      <a:r>
                        <a:rPr kumimoji="1" lang="ja-JP" altLang="en-US" sz="3600" dirty="0" smtClean="0"/>
                        <a:t>３２３</a:t>
                      </a:r>
                      <a:endParaRPr kumimoji="1" lang="ja-JP" altLang="en-US" sz="3600" dirty="0"/>
                    </a:p>
                  </a:txBody>
                  <a:tcPr/>
                </a:tc>
              </a:tr>
              <a:tr h="672731">
                <a:tc>
                  <a:txBody>
                    <a:bodyPr/>
                    <a:lstStyle/>
                    <a:p>
                      <a:pPr algn="ctr"/>
                      <a:r>
                        <a:rPr kumimoji="1" lang="ja-JP" altLang="en-US" sz="3600" dirty="0" smtClean="0"/>
                        <a:t>１９３１～１９４５</a:t>
                      </a:r>
                      <a:endParaRPr kumimoji="1" lang="ja-JP" altLang="en-US" sz="3600" dirty="0"/>
                    </a:p>
                  </a:txBody>
                  <a:tcPr/>
                </a:tc>
                <a:tc>
                  <a:txBody>
                    <a:bodyPr/>
                    <a:lstStyle/>
                    <a:p>
                      <a:pPr algn="ctr"/>
                      <a:r>
                        <a:rPr kumimoji="1" lang="ja-JP" altLang="en-US" sz="3600" dirty="0" smtClean="0"/>
                        <a:t>２００</a:t>
                      </a:r>
                      <a:endParaRPr kumimoji="1" lang="ja-JP" altLang="en-US" sz="3600" dirty="0"/>
                    </a:p>
                  </a:txBody>
                  <a:tcPr/>
                </a:tc>
                <a:tc>
                  <a:txBody>
                    <a:bodyPr/>
                    <a:lstStyle/>
                    <a:p>
                      <a:pPr algn="ctr"/>
                      <a:r>
                        <a:rPr kumimoji="1" lang="ja-JP" altLang="en-US" sz="3600" dirty="0" smtClean="0"/>
                        <a:t>１０３９</a:t>
                      </a:r>
                      <a:endParaRPr kumimoji="1" lang="ja-JP" altLang="en-US" sz="3600" dirty="0"/>
                    </a:p>
                  </a:txBody>
                  <a:tcPr/>
                </a:tc>
              </a:tr>
              <a:tr h="672731">
                <a:tc>
                  <a:txBody>
                    <a:bodyPr/>
                    <a:lstStyle/>
                    <a:p>
                      <a:pPr algn="ctr"/>
                      <a:r>
                        <a:rPr kumimoji="1" lang="ja-JP" altLang="en-US" sz="3600" dirty="0" smtClean="0"/>
                        <a:t>１９４６～１９８９</a:t>
                      </a:r>
                      <a:endParaRPr kumimoji="1" lang="ja-JP" altLang="en-US" sz="3600" dirty="0"/>
                    </a:p>
                  </a:txBody>
                  <a:tcPr/>
                </a:tc>
                <a:tc>
                  <a:txBody>
                    <a:bodyPr/>
                    <a:lstStyle/>
                    <a:p>
                      <a:pPr algn="ctr"/>
                      <a:r>
                        <a:rPr kumimoji="1" lang="ja-JP" altLang="en-US" sz="3600" dirty="0" smtClean="0"/>
                        <a:t>２５８</a:t>
                      </a:r>
                      <a:endParaRPr kumimoji="1" lang="ja-JP" altLang="en-US" sz="3600" dirty="0"/>
                    </a:p>
                  </a:txBody>
                  <a:tcPr/>
                </a:tc>
                <a:tc>
                  <a:txBody>
                    <a:bodyPr/>
                    <a:lstStyle/>
                    <a:p>
                      <a:pPr algn="ctr"/>
                      <a:r>
                        <a:rPr kumimoji="1" lang="ja-JP" altLang="en-US" sz="3600" dirty="0" smtClean="0"/>
                        <a:t>５４９２</a:t>
                      </a:r>
                      <a:endParaRPr kumimoji="1" lang="ja-JP" altLang="en-US" sz="3600" dirty="0"/>
                    </a:p>
                  </a:txBody>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p:nvPr/>
        </p:nvPicPr>
        <p:blipFill>
          <a:blip r:embed="rId3" cstate="print"/>
          <a:srcRect l="26160" t="27907" r="28192" b="9187"/>
          <a:stretch>
            <a:fillRect/>
          </a:stretch>
        </p:blipFill>
        <p:spPr bwMode="auto">
          <a:xfrm>
            <a:off x="323528" y="332656"/>
            <a:ext cx="7056784" cy="6120680"/>
          </a:xfrm>
          <a:prstGeom prst="rect">
            <a:avLst/>
          </a:prstGeom>
          <a:noFill/>
          <a:ln w="9525">
            <a:noFill/>
            <a:miter lim="800000"/>
            <a:headEnd/>
            <a:tailEnd/>
          </a:ln>
        </p:spPr>
      </p:pic>
      <p:sp>
        <p:nvSpPr>
          <p:cNvPr id="6" name="下矢印 5"/>
          <p:cNvSpPr/>
          <p:nvPr/>
        </p:nvSpPr>
        <p:spPr>
          <a:xfrm rot="5400000">
            <a:off x="7596336" y="1052736"/>
            <a:ext cx="864096" cy="201622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用語は「遊覧」</a:t>
            </a:r>
            <a:endParaRPr kumimoji="1" lang="ja-JP" altLang="en-US" dirty="0">
              <a:solidFill>
                <a:schemeClr val="tx1"/>
              </a:solidFill>
            </a:endParaRPr>
          </a:p>
        </p:txBody>
      </p:sp>
      <p:sp>
        <p:nvSpPr>
          <p:cNvPr id="8" name="下矢印 7"/>
          <p:cNvSpPr/>
          <p:nvPr/>
        </p:nvSpPr>
        <p:spPr>
          <a:xfrm rot="5400000">
            <a:off x="7668344" y="404664"/>
            <a:ext cx="864096" cy="14401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固有名詞</a:t>
            </a:r>
            <a:endParaRPr kumimoji="1" lang="ja-JP" altLang="en-US" dirty="0">
              <a:solidFill>
                <a:schemeClr val="tx1"/>
              </a:solidFill>
            </a:endParaRPr>
          </a:p>
        </p:txBody>
      </p:sp>
      <p:sp>
        <p:nvSpPr>
          <p:cNvPr id="9" name="下矢印 8"/>
          <p:cNvSpPr/>
          <p:nvPr/>
        </p:nvSpPr>
        <p:spPr>
          <a:xfrm rot="5400000">
            <a:off x="7668344" y="2348880"/>
            <a:ext cx="864096" cy="14401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固有名詞</a:t>
            </a:r>
            <a:endParaRPr kumimoji="1" lang="ja-JP" altLang="en-US" dirty="0">
              <a:solidFill>
                <a:schemeClr val="tx1"/>
              </a:solidFill>
            </a:endParaRPr>
          </a:p>
        </p:txBody>
      </p:sp>
      <p:sp>
        <p:nvSpPr>
          <p:cNvPr id="10" name="下矢印 9"/>
          <p:cNvSpPr/>
          <p:nvPr/>
        </p:nvSpPr>
        <p:spPr>
          <a:xfrm rot="5400000">
            <a:off x="7740352" y="3429000"/>
            <a:ext cx="864096" cy="14401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固有名詞</a:t>
            </a:r>
            <a:endParaRPr kumimoji="1" lang="ja-JP" altLang="en-US" dirty="0">
              <a:solidFill>
                <a:schemeClr val="tx1"/>
              </a:solidFill>
            </a:endParaRPr>
          </a:p>
        </p:txBody>
      </p:sp>
      <p:sp>
        <p:nvSpPr>
          <p:cNvPr id="11" name="下矢印 10"/>
          <p:cNvSpPr/>
          <p:nvPr/>
        </p:nvSpPr>
        <p:spPr>
          <a:xfrm rot="5400000">
            <a:off x="7668344" y="4365104"/>
            <a:ext cx="864096" cy="14401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固有名詞</a:t>
            </a:r>
            <a:endParaRPr kumimoji="1" lang="ja-JP" altLang="en-US" dirty="0">
              <a:solidFill>
                <a:schemeClr val="tx1"/>
              </a:solidFill>
            </a:endParaRPr>
          </a:p>
        </p:txBody>
      </p:sp>
      <p:sp>
        <p:nvSpPr>
          <p:cNvPr id="12" name="下矢印 11"/>
          <p:cNvSpPr/>
          <p:nvPr/>
        </p:nvSpPr>
        <p:spPr>
          <a:xfrm rot="5400000">
            <a:off x="7668344" y="5373216"/>
            <a:ext cx="864096" cy="14401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固有名詞</a:t>
            </a:r>
            <a:endParaRPr kumimoji="1" lang="ja-JP" altLang="en-US" dirty="0">
              <a:solidFill>
                <a:schemeClr val="tx1"/>
              </a:solidFill>
            </a:endParaRPr>
          </a:p>
        </p:txBody>
      </p:sp>
      <p:sp>
        <p:nvSpPr>
          <p:cNvPr id="13" name="円/楕円 12"/>
          <p:cNvSpPr/>
          <p:nvPr/>
        </p:nvSpPr>
        <p:spPr>
          <a:xfrm>
            <a:off x="5004048" y="1844824"/>
            <a:ext cx="576064" cy="432048"/>
          </a:xfrm>
          <a:prstGeom prst="ellipse">
            <a:avLst/>
          </a:prstGeom>
          <a:noFill/>
          <a:ln w="3175">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8172400" y="1844824"/>
            <a:ext cx="576064" cy="432048"/>
          </a:xfrm>
          <a:prstGeom prst="ellipse">
            <a:avLst/>
          </a:prstGeom>
          <a:noFill/>
          <a:ln w="3175">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85800"/>
            <a:ext cx="4618856" cy="1287016"/>
          </a:xfrm>
          <a:solidFill>
            <a:srgbClr val="FFFF00"/>
          </a:solidFill>
          <a:ln w="76200">
            <a:solidFill>
              <a:schemeClr val="tx1">
                <a:lumMod val="95000"/>
                <a:lumOff val="5000"/>
              </a:schemeClr>
            </a:solidFill>
          </a:ln>
        </p:spPr>
        <p:txBody>
          <a:bodyPr>
            <a:normAutofit fontScale="90000"/>
          </a:bodyPr>
          <a:lstStyle/>
          <a:p>
            <a:r>
              <a:rPr lang="ja-JP" altLang="en-US" dirty="0" smtClean="0"/>
              <a:t>固有</a:t>
            </a:r>
            <a:r>
              <a:rPr kumimoji="1" lang="ja-JP" altLang="en-US" dirty="0" smtClean="0"/>
              <a:t>名詞以外での</a:t>
            </a:r>
            <a:r>
              <a:rPr kumimoji="1" lang="en-US" altLang="ja-JP" dirty="0" smtClean="0"/>
              <a:t/>
            </a:r>
            <a:br>
              <a:rPr kumimoji="1" lang="en-US" altLang="ja-JP" dirty="0" smtClean="0"/>
            </a:br>
            <a:r>
              <a:rPr kumimoji="1" lang="ja-JP" altLang="en-US" dirty="0" smtClean="0"/>
              <a:t>朝日</a:t>
            </a:r>
            <a:r>
              <a:rPr kumimoji="1" lang="en-US" altLang="ja-JP" dirty="0" smtClean="0"/>
              <a:t>｢</a:t>
            </a:r>
            <a:r>
              <a:rPr kumimoji="1" lang="ja-JP" altLang="en-US" dirty="0" smtClean="0"/>
              <a:t>観光」初出</a:t>
            </a:r>
            <a:endParaRPr kumimoji="1" lang="ja-JP" altLang="en-US" dirty="0"/>
          </a:p>
        </p:txBody>
      </p:sp>
      <p:sp>
        <p:nvSpPr>
          <p:cNvPr id="3" name="コンテンツ プレースホルダ 2"/>
          <p:cNvSpPr>
            <a:spLocks noGrp="1"/>
          </p:cNvSpPr>
          <p:nvPr>
            <p:ph idx="1"/>
          </p:nvPr>
        </p:nvSpPr>
        <p:spPr>
          <a:xfrm>
            <a:off x="179512" y="2204864"/>
            <a:ext cx="5256584" cy="4653136"/>
          </a:xfrm>
        </p:spPr>
        <p:txBody>
          <a:bodyPr>
            <a:noAutofit/>
          </a:bodyPr>
          <a:lstStyle/>
          <a:p>
            <a:r>
              <a:rPr lang="ja-JP" altLang="en-US" sz="4000" dirty="0" smtClean="0"/>
              <a:t>１８９３年１０月</a:t>
            </a:r>
            <a:r>
              <a:rPr lang="en-US" altLang="ja-JP" sz="4000" dirty="0" smtClean="0"/>
              <a:t>15</a:t>
            </a:r>
            <a:r>
              <a:rPr lang="ja-JP" altLang="en-US" sz="4000" dirty="0" smtClean="0"/>
              <a:t>日</a:t>
            </a:r>
            <a:r>
              <a:rPr lang="ja-JP" altLang="en-US" sz="5400" dirty="0" smtClean="0"/>
              <a:t>　</a:t>
            </a:r>
            <a:endParaRPr lang="en-US" altLang="ja-JP" sz="5400" dirty="0" smtClean="0"/>
          </a:p>
          <a:p>
            <a:pPr>
              <a:buNone/>
            </a:pPr>
            <a:r>
              <a:rPr kumimoji="1" lang="ja-JP" altLang="en-US" sz="5400" dirty="0" smtClean="0"/>
              <a:t>　「</a:t>
            </a:r>
            <a:r>
              <a:rPr kumimoji="1" lang="ja-JP" altLang="en-US" sz="5400" dirty="0" smtClean="0">
                <a:solidFill>
                  <a:srgbClr val="FF0000"/>
                </a:solidFill>
              </a:rPr>
              <a:t>駐</a:t>
            </a:r>
            <a:r>
              <a:rPr lang="ja-JP" altLang="en-US" sz="5400" dirty="0" smtClean="0">
                <a:solidFill>
                  <a:srgbClr val="FF0000"/>
                </a:solidFill>
              </a:rPr>
              <a:t>馬</a:t>
            </a:r>
            <a:r>
              <a:rPr kumimoji="1" lang="ja-JP" altLang="en-US" sz="5400" dirty="0" smtClean="0">
                <a:solidFill>
                  <a:srgbClr val="FF0000"/>
                </a:solidFill>
              </a:rPr>
              <a:t>観光</a:t>
            </a:r>
            <a:r>
              <a:rPr kumimoji="1" lang="ja-JP" altLang="en-US" sz="5400" dirty="0" smtClean="0">
                <a:solidFill>
                  <a:schemeClr val="tx1">
                    <a:lumMod val="95000"/>
                    <a:lumOff val="5000"/>
                  </a:schemeClr>
                </a:solidFill>
              </a:rPr>
              <a:t>」「</a:t>
            </a:r>
            <a:r>
              <a:rPr kumimoji="1" lang="ja-JP" altLang="en-US" sz="5400" dirty="0" smtClean="0">
                <a:solidFill>
                  <a:srgbClr val="FF0000"/>
                </a:solidFill>
              </a:rPr>
              <a:t>察勢</a:t>
            </a:r>
            <a:r>
              <a:rPr kumimoji="1" lang="ja-JP" altLang="en-US" sz="5400" dirty="0" smtClean="0"/>
              <a:t>」　馬を</a:t>
            </a:r>
            <a:r>
              <a:rPr kumimoji="1" lang="ja-JP" altLang="en-US" sz="5400" dirty="0" err="1" smtClean="0"/>
              <a:t>駐め、</a:t>
            </a:r>
            <a:r>
              <a:rPr kumimoji="1" lang="ja-JP" altLang="en-US" sz="5400" dirty="0" smtClean="0"/>
              <a:t>光を観て、勢を察する</a:t>
            </a:r>
            <a:endParaRPr kumimoji="1" lang="ja-JP" altLang="en-US" sz="5400" dirty="0"/>
          </a:p>
        </p:txBody>
      </p:sp>
      <p:pic>
        <p:nvPicPr>
          <p:cNvPr id="8194" name="Picture 2"/>
          <p:cNvPicPr>
            <a:picLocks noChangeAspect="1" noChangeArrowheads="1"/>
          </p:cNvPicPr>
          <p:nvPr/>
        </p:nvPicPr>
        <p:blipFill>
          <a:blip r:embed="rId3" cstate="print"/>
          <a:srcRect/>
          <a:stretch>
            <a:fillRect/>
          </a:stretch>
        </p:blipFill>
        <p:spPr bwMode="auto">
          <a:xfrm>
            <a:off x="5580112" y="260648"/>
            <a:ext cx="3419872" cy="64589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988840"/>
          </a:xfrm>
          <a:solidFill>
            <a:srgbClr val="FFFF00"/>
          </a:solidFill>
          <a:ln w="76200">
            <a:solidFill>
              <a:schemeClr val="tx1">
                <a:lumMod val="85000"/>
                <a:lumOff val="15000"/>
              </a:schemeClr>
            </a:solidFill>
          </a:ln>
        </p:spPr>
        <p:txBody>
          <a:bodyPr>
            <a:normAutofit/>
          </a:bodyPr>
          <a:lstStyle/>
          <a:p>
            <a:r>
              <a:rPr lang="ja-JP" altLang="en-US" dirty="0" smtClean="0"/>
              <a:t>字句「ツーリズム」　</a:t>
            </a:r>
            <a:r>
              <a:rPr lang="en-US" altLang="ja-JP" dirty="0" smtClean="0"/>
              <a:t/>
            </a:r>
            <a:br>
              <a:rPr lang="en-US" altLang="ja-JP" dirty="0" smtClean="0"/>
            </a:br>
            <a:r>
              <a:rPr lang="ja-JP" altLang="en-US" dirty="0" smtClean="0"/>
              <a:t>戦前は皆無、昭和時代　</a:t>
            </a:r>
            <a:r>
              <a:rPr lang="en-US" altLang="ja-JP" dirty="0" smtClean="0"/>
              <a:t>5</a:t>
            </a:r>
            <a:r>
              <a:rPr lang="ja-JP" altLang="en-US" dirty="0" smtClean="0"/>
              <a:t>件</a:t>
            </a:r>
            <a:endParaRPr kumimoji="1" lang="ja-JP" altLang="en-US" dirty="0"/>
          </a:p>
        </p:txBody>
      </p:sp>
      <p:pic>
        <p:nvPicPr>
          <p:cNvPr id="4" name="コンテンツ プレースホルダ 3"/>
          <p:cNvPicPr>
            <a:picLocks noGrp="1"/>
          </p:cNvPicPr>
          <p:nvPr>
            <p:ph idx="1"/>
          </p:nvPr>
        </p:nvPicPr>
        <p:blipFill>
          <a:blip r:embed="rId3" cstate="print"/>
          <a:srcRect l="25692" t="33770" r="26979" b="4712"/>
          <a:stretch>
            <a:fillRect/>
          </a:stretch>
        </p:blipFill>
        <p:spPr bwMode="auto">
          <a:xfrm>
            <a:off x="395536" y="2169195"/>
            <a:ext cx="6158047" cy="4500165"/>
          </a:xfrm>
          <a:prstGeom prst="rect">
            <a:avLst/>
          </a:prstGeom>
          <a:noFill/>
          <a:ln w="9525">
            <a:noFill/>
            <a:miter lim="800000"/>
            <a:headEnd/>
            <a:tailEnd/>
          </a:ln>
        </p:spPr>
      </p:pic>
      <p:pic>
        <p:nvPicPr>
          <p:cNvPr id="5" name="図 4"/>
          <p:cNvPicPr/>
          <p:nvPr/>
        </p:nvPicPr>
        <p:blipFill>
          <a:blip r:embed="rId4" cstate="print"/>
          <a:srcRect l="74002" t="23916" r="9996" b="4945"/>
          <a:stretch>
            <a:fillRect/>
          </a:stretch>
        </p:blipFill>
        <p:spPr bwMode="auto">
          <a:xfrm>
            <a:off x="6804248" y="3861048"/>
            <a:ext cx="1440160" cy="2232248"/>
          </a:xfrm>
          <a:prstGeom prst="rect">
            <a:avLst/>
          </a:prstGeom>
          <a:noFill/>
          <a:ln w="9525">
            <a:noFill/>
            <a:miter lim="800000"/>
            <a:headEnd/>
            <a:tailEnd/>
          </a:ln>
        </p:spPr>
      </p:pic>
      <p:sp>
        <p:nvSpPr>
          <p:cNvPr id="6" name="右矢印 5"/>
          <p:cNvSpPr/>
          <p:nvPr/>
        </p:nvSpPr>
        <p:spPr>
          <a:xfrm flipH="1">
            <a:off x="5580112" y="4600552"/>
            <a:ext cx="1296144" cy="48463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6632"/>
            <a:ext cx="8892480" cy="1143000"/>
          </a:xfrm>
          <a:solidFill>
            <a:srgbClr val="FFFF00"/>
          </a:solidFill>
          <a:ln w="76200">
            <a:solidFill>
              <a:schemeClr val="tx1"/>
            </a:solidFill>
          </a:ln>
        </p:spPr>
        <p:txBody>
          <a:bodyPr>
            <a:normAutofit/>
          </a:bodyPr>
          <a:lstStyle/>
          <a:p>
            <a:r>
              <a:rPr lang="ja-JP" altLang="ja-JP" b="1" dirty="0" smtClean="0"/>
              <a:t>柳田国男に見る「観光」「遊覧」</a:t>
            </a:r>
            <a:endParaRPr kumimoji="1" lang="ja-JP" altLang="en-US" dirty="0"/>
          </a:p>
        </p:txBody>
      </p:sp>
      <p:sp>
        <p:nvSpPr>
          <p:cNvPr id="3" name="コンテンツ プレースホルダ 2"/>
          <p:cNvSpPr>
            <a:spLocks noGrp="1"/>
          </p:cNvSpPr>
          <p:nvPr>
            <p:ph idx="1"/>
          </p:nvPr>
        </p:nvSpPr>
        <p:spPr>
          <a:xfrm>
            <a:off x="-252536" y="1512168"/>
            <a:ext cx="9396536" cy="5445224"/>
          </a:xfrm>
        </p:spPr>
        <p:txBody>
          <a:bodyPr>
            <a:normAutofit/>
          </a:bodyPr>
          <a:lstStyle/>
          <a:p>
            <a:r>
              <a:rPr lang="ja-JP" altLang="en-US" dirty="0" smtClean="0">
                <a:solidFill>
                  <a:srgbClr val="FF0000"/>
                </a:solidFill>
              </a:rPr>
              <a:t>内閣法制局参事官経験者</a:t>
            </a:r>
            <a:r>
              <a:rPr lang="ja-JP" altLang="en-US" dirty="0" smtClean="0"/>
              <a:t>の</a:t>
            </a:r>
            <a:r>
              <a:rPr lang="ja-JP" altLang="ja-JP" dirty="0" smtClean="0"/>
              <a:t>柳田</a:t>
            </a:r>
            <a:r>
              <a:rPr lang="ja-JP" altLang="ja-JP" dirty="0"/>
              <a:t>国男『明治大正史』世相編（</a:t>
            </a:r>
            <a:r>
              <a:rPr lang="en-US" altLang="ja-JP" dirty="0"/>
              <a:t>1931</a:t>
            </a:r>
            <a:r>
              <a:rPr lang="ja-JP" altLang="ja-JP" dirty="0" smtClean="0"/>
              <a:t>年）字句</a:t>
            </a:r>
            <a:r>
              <a:rPr lang="ja-JP" altLang="ja-JP" dirty="0"/>
              <a:t>「観光」と字句「遊覧</a:t>
            </a:r>
            <a:r>
              <a:rPr lang="ja-JP" altLang="ja-JP" dirty="0" smtClean="0"/>
              <a:t>」</a:t>
            </a:r>
            <a:r>
              <a:rPr lang="ja-JP" altLang="en-US" dirty="0" smtClean="0"/>
              <a:t>を使い分け</a:t>
            </a:r>
            <a:r>
              <a:rPr lang="ja-JP" altLang="ja-JP" dirty="0" smtClean="0"/>
              <a:t>。</a:t>
            </a:r>
            <a:endParaRPr lang="en-US" altLang="ja-JP" dirty="0" smtClean="0"/>
          </a:p>
          <a:p>
            <a:r>
              <a:rPr lang="ja-JP" altLang="en-US" dirty="0" smtClean="0"/>
              <a:t>「</a:t>
            </a:r>
            <a:r>
              <a:rPr lang="ja-JP" altLang="ja-JP" dirty="0" smtClean="0"/>
              <a:t>予想していたほどには、</a:t>
            </a:r>
            <a:r>
              <a:rPr lang="ja-JP" altLang="ja-JP" b="1" dirty="0" smtClean="0">
                <a:solidFill>
                  <a:srgbClr val="FF0000"/>
                </a:solidFill>
              </a:rPr>
              <a:t>異人雑居</a:t>
            </a:r>
            <a:r>
              <a:rPr lang="ja-JP" altLang="ja-JP" dirty="0" smtClean="0"/>
              <a:t>はやってこなかった。今ごろまだ</a:t>
            </a:r>
            <a:r>
              <a:rPr lang="ja-JP" altLang="ja-JP" b="1" dirty="0" smtClean="0">
                <a:solidFill>
                  <a:srgbClr val="FF0000"/>
                </a:solidFill>
              </a:rPr>
              <a:t>観光局</a:t>
            </a:r>
            <a:r>
              <a:rPr lang="ja-JP" altLang="ja-JP" dirty="0" smtClean="0"/>
              <a:t>を国で造って、</a:t>
            </a:r>
            <a:r>
              <a:rPr lang="ja-JP" altLang="ja-JP" b="1" dirty="0" smtClean="0">
                <a:solidFill>
                  <a:srgbClr val="FF0000"/>
                </a:solidFill>
              </a:rPr>
              <a:t>ホテル</a:t>
            </a:r>
            <a:r>
              <a:rPr lang="ja-JP" altLang="ja-JP" dirty="0" smtClean="0"/>
              <a:t>の客を誘引しようというありさまである。」</a:t>
            </a:r>
          </a:p>
          <a:p>
            <a:r>
              <a:rPr lang="ja-JP" altLang="ja-JP" dirty="0" smtClean="0"/>
              <a:t>「一通りの幹線が敷設し終わると、</a:t>
            </a:r>
            <a:r>
              <a:rPr lang="ja-JP" altLang="en-US" dirty="0" smtClean="0"/>
              <a:t>・・・</a:t>
            </a:r>
            <a:r>
              <a:rPr lang="ja-JP" altLang="ja-JP" dirty="0" smtClean="0"/>
              <a:t>人が釣りだされて</a:t>
            </a:r>
            <a:r>
              <a:rPr lang="ja-JP" altLang="ja-JP" b="1" dirty="0" smtClean="0">
                <a:solidFill>
                  <a:srgbClr val="FF0000"/>
                </a:solidFill>
              </a:rPr>
              <a:t>遊覧の客</a:t>
            </a:r>
            <a:r>
              <a:rPr lang="ja-JP" altLang="ja-JP" dirty="0" smtClean="0"/>
              <a:t>となった」「汽車の大きな効果であった。しかも同時にまた</a:t>
            </a:r>
            <a:r>
              <a:rPr lang="ja-JP" altLang="ja-JP" b="1" dirty="0" smtClean="0">
                <a:solidFill>
                  <a:srgbClr val="FF0000"/>
                </a:solidFill>
              </a:rPr>
              <a:t>遊覧団体</a:t>
            </a:r>
            <a:r>
              <a:rPr lang="ja-JP" altLang="ja-JP" dirty="0" smtClean="0"/>
              <a:t>の」</a:t>
            </a:r>
            <a:endParaRPr kumimoji="1" lang="ja-JP"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8" y="44624"/>
            <a:ext cx="9252520" cy="1143000"/>
          </a:xfrm>
          <a:ln>
            <a:solidFill>
              <a:schemeClr val="accent1"/>
            </a:solidFill>
          </a:ln>
        </p:spPr>
        <p:txBody>
          <a:bodyPr>
            <a:normAutofit fontScale="90000"/>
          </a:bodyPr>
          <a:lstStyle/>
          <a:p>
            <a:r>
              <a:rPr lang="ja-JP" altLang="ja-JP" b="1" dirty="0"/>
              <a:t>国内観光法令における字句「観光」の</a:t>
            </a:r>
            <a:r>
              <a:rPr lang="ja-JP" altLang="ja-JP" b="1" dirty="0" smtClean="0"/>
              <a:t>忌避</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lnSpcReduction="10000"/>
          </a:bodyPr>
          <a:lstStyle/>
          <a:p>
            <a:r>
              <a:rPr kumimoji="1" lang="ja-JP" altLang="en-US" dirty="0" smtClean="0"/>
              <a:t>レクリエーションは厚生の訳語として誕生</a:t>
            </a:r>
            <a:endParaRPr kumimoji="1" lang="en-US" altLang="ja-JP" dirty="0" smtClean="0"/>
          </a:p>
          <a:p>
            <a:pPr marL="0" indent="0">
              <a:buNone/>
            </a:pPr>
            <a:r>
              <a:rPr lang="ja-JP" altLang="en-US" dirty="0" smtClean="0"/>
              <a:t>　戦後「元気回復」　文部行政では法令用語化</a:t>
            </a:r>
            <a:endParaRPr lang="en-US" altLang="ja-JP" dirty="0" smtClean="0"/>
          </a:p>
          <a:p>
            <a:r>
              <a:rPr kumimoji="1" lang="ja-JP" altLang="en-US" dirty="0" smtClean="0"/>
              <a:t>総合保養地域整備法　観光を回避</a:t>
            </a:r>
            <a:endParaRPr kumimoji="1" lang="en-US" altLang="ja-JP" dirty="0" smtClean="0"/>
          </a:p>
          <a:p>
            <a:r>
              <a:rPr lang="en-US" altLang="ja-JP" dirty="0"/>
              <a:t>1994</a:t>
            </a:r>
            <a:r>
              <a:rPr lang="ja-JP" altLang="ja-JP" dirty="0" smtClean="0"/>
              <a:t>年農山</a:t>
            </a:r>
            <a:r>
              <a:rPr lang="ja-JP" altLang="ja-JP" dirty="0"/>
              <a:t>漁村滞在型余暇活動のための基盤整備の促進に関する</a:t>
            </a:r>
            <a:r>
              <a:rPr lang="ja-JP" altLang="ja-JP" dirty="0" smtClean="0"/>
              <a:t>法律</a:t>
            </a:r>
            <a:endParaRPr lang="en-US" altLang="ja-JP" dirty="0" smtClean="0"/>
          </a:p>
          <a:p>
            <a:r>
              <a:rPr lang="en-US" altLang="ja-JP" dirty="0" smtClean="0"/>
              <a:t>2002 </a:t>
            </a:r>
            <a:r>
              <a:rPr lang="ja-JP" altLang="ja-JP" dirty="0" smtClean="0"/>
              <a:t>年沖縄</a:t>
            </a:r>
            <a:r>
              <a:rPr lang="ja-JP" altLang="ja-JP" dirty="0"/>
              <a:t>振興特別</a:t>
            </a:r>
            <a:r>
              <a:rPr lang="ja-JP" altLang="ja-JP" dirty="0" smtClean="0"/>
              <a:t>措置法</a:t>
            </a:r>
            <a:r>
              <a:rPr lang="ja-JP" altLang="en-US" dirty="0" smtClean="0"/>
              <a:t>「</a:t>
            </a:r>
            <a:r>
              <a:rPr lang="ja-JP" altLang="ja-JP" dirty="0" smtClean="0"/>
              <a:t>環境</a:t>
            </a:r>
            <a:r>
              <a:rPr lang="ja-JP" altLang="ja-JP" dirty="0"/>
              <a:t>保全型自然体験</a:t>
            </a:r>
            <a:r>
              <a:rPr lang="ja-JP" altLang="ja-JP" dirty="0" smtClean="0"/>
              <a:t>活動</a:t>
            </a:r>
            <a:r>
              <a:rPr lang="ja-JP" altLang="en-US" dirty="0" smtClean="0"/>
              <a:t>」</a:t>
            </a:r>
            <a:endParaRPr lang="en-US" altLang="ja-JP" dirty="0" smtClean="0"/>
          </a:p>
          <a:p>
            <a:r>
              <a:rPr kumimoji="1" lang="en-US" altLang="ja-JP" dirty="0" smtClean="0"/>
              <a:t>2006</a:t>
            </a:r>
            <a:r>
              <a:rPr kumimoji="1" lang="ja-JP" altLang="en-US" dirty="0" smtClean="0"/>
              <a:t>年観光立国推進基本法は「遊覧」を廃止して「観光」に</a:t>
            </a:r>
            <a:r>
              <a:rPr lang="ja-JP" altLang="en-US" dirty="0"/>
              <a:t>統一</a:t>
            </a:r>
            <a:endParaRPr kumimoji="1" lang="en-US" altLang="ja-JP" dirty="0" smtClean="0"/>
          </a:p>
          <a:p>
            <a:r>
              <a:rPr lang="en-US" altLang="ja-JP" dirty="0"/>
              <a:t>2007</a:t>
            </a:r>
            <a:r>
              <a:rPr lang="ja-JP" altLang="en-US" dirty="0" smtClean="0"/>
              <a:t>年　逆行する「エコツーリズム推進法」</a:t>
            </a:r>
            <a:endParaRPr kumimoji="1" lang="ja-JP" altLang="en-US" dirty="0"/>
          </a:p>
        </p:txBody>
      </p:sp>
    </p:spTree>
    <p:extLst>
      <p:ext uri="{BB962C8B-B14F-4D97-AF65-F5344CB8AC3E}">
        <p14:creationId xmlns:p14="http://schemas.microsoft.com/office/powerpoint/2010/main" val="19267003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ja-JP" b="1" dirty="0"/>
              <a:t>観光」語源論、命名論論議の</a:t>
            </a:r>
            <a:r>
              <a:rPr lang="ja-JP" altLang="ja-JP" b="1" dirty="0" smtClean="0"/>
              <a:t>終焉</a:t>
            </a:r>
            <a:endParaRPr kumimoji="1" lang="ja-JP" altLang="en-US" dirty="0"/>
          </a:p>
        </p:txBody>
      </p:sp>
      <p:sp>
        <p:nvSpPr>
          <p:cNvPr id="3" name="コンテンツ プレースホルダー 2"/>
          <p:cNvSpPr>
            <a:spLocks noGrp="1"/>
          </p:cNvSpPr>
          <p:nvPr>
            <p:ph idx="1"/>
          </p:nvPr>
        </p:nvSpPr>
        <p:spPr/>
        <p:txBody>
          <a:bodyPr/>
          <a:lstStyle/>
          <a:p>
            <a:r>
              <a:rPr lang="ja-JP" altLang="ja-JP" dirty="0" smtClean="0"/>
              <a:t>法令用語</a:t>
            </a:r>
            <a:r>
              <a:rPr lang="ja-JP" altLang="ja-JP" dirty="0"/>
              <a:t>としての観光は、命名者である鉄道省が易経から引用したとするのであれば、元号と同様、易経が語源である</a:t>
            </a:r>
            <a:r>
              <a:rPr lang="ja-JP" altLang="ja-JP" dirty="0" smtClean="0"/>
              <a:t>。</a:t>
            </a:r>
            <a:endParaRPr lang="en-US" altLang="ja-JP" dirty="0" smtClean="0"/>
          </a:p>
          <a:p>
            <a:r>
              <a:rPr lang="ja-JP" altLang="ja-JP" dirty="0" smtClean="0"/>
              <a:t>世間</a:t>
            </a:r>
            <a:r>
              <a:rPr lang="ja-JP" altLang="ja-JP" dirty="0"/>
              <a:t>で使用される字句観光にも、新聞記事における使用頻度から推測する限り、鉄道省の影響が大きく及んだと推測できる。</a:t>
            </a:r>
          </a:p>
          <a:p>
            <a:endParaRPr kumimoji="1" lang="ja-JP" altLang="en-US" dirty="0"/>
          </a:p>
        </p:txBody>
      </p:sp>
    </p:spTree>
    <p:extLst>
      <p:ext uri="{BB962C8B-B14F-4D97-AF65-F5344CB8AC3E}">
        <p14:creationId xmlns:p14="http://schemas.microsoft.com/office/powerpoint/2010/main" val="2781475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normAutofit fontScale="90000"/>
          </a:bodyPr>
          <a:lstStyle/>
          <a:p>
            <a:pPr lvl="0"/>
            <a:r>
              <a:rPr kumimoji="0" lang="ja-JP" altLang="ja-JP" b="1" dirty="0" smtClean="0">
                <a:solidFill>
                  <a:srgbClr val="000000"/>
                </a:solidFill>
                <a:latin typeface="Century" panose="02040604050505020304" pitchFamily="18" charset="0"/>
                <a:ea typeface="ＭＳ 明朝" panose="02020609040205080304" pitchFamily="17" charset="-128"/>
                <a:cs typeface="ＭＳ ゴシック" panose="020B0609070205080204" pitchFamily="49" charset="-128"/>
              </a:rPr>
              <a:t>『</a:t>
            </a:r>
            <a:r>
              <a:rPr kumimoji="0" lang="ja-JP" altLang="ja-JP" b="1" dirty="0">
                <a:latin typeface="Century" panose="02040604050505020304" pitchFamily="18" charset="0"/>
                <a:ea typeface="ＭＳ 明朝" panose="02020609040205080304" pitchFamily="17" charset="-128"/>
                <a:cs typeface="Times New Roman" panose="02020603050405020304" pitchFamily="18" charset="0"/>
              </a:rPr>
              <a:t>英和対訳袖珍辞書』に</a:t>
            </a:r>
            <a:r>
              <a:rPr kumimoji="0" lang="ja-JP" altLang="ja-JP" b="1" dirty="0" smtClean="0">
                <a:latin typeface="Century" panose="02040604050505020304" pitchFamily="18" charset="0"/>
                <a:ea typeface="ＭＳ 明朝" panose="02020609040205080304" pitchFamily="17" charset="-128"/>
                <a:cs typeface="Times New Roman" panose="02020603050405020304" pitchFamily="18" charset="0"/>
              </a:rPr>
              <a:t>おける</a:t>
            </a:r>
            <a:r>
              <a:rPr kumimoji="0" lang="en-US" altLang="ja-JP" b="1" dirty="0" smtClean="0">
                <a:latin typeface="Century" panose="02040604050505020304" pitchFamily="18" charset="0"/>
                <a:ea typeface="ＭＳ 明朝" panose="02020609040205080304" pitchFamily="17" charset="-128"/>
                <a:cs typeface="Times New Roman" panose="02020603050405020304" pitchFamily="18" charset="0"/>
              </a:rPr>
              <a:t/>
            </a:r>
            <a:br>
              <a:rPr kumimoji="0" lang="en-US" altLang="ja-JP" b="1" dirty="0" smtClean="0">
                <a:latin typeface="Century" panose="02040604050505020304" pitchFamily="18" charset="0"/>
                <a:ea typeface="ＭＳ 明朝" panose="02020609040205080304" pitchFamily="17" charset="-128"/>
                <a:cs typeface="Times New Roman" panose="02020603050405020304" pitchFamily="18" charset="0"/>
              </a:rPr>
            </a:br>
            <a:r>
              <a:rPr kumimoji="0" lang="ja-JP" altLang="ja-JP" b="1" dirty="0" smtClean="0">
                <a:latin typeface="Century" panose="02040604050505020304" pitchFamily="18" charset="0"/>
                <a:ea typeface="ＭＳ 明朝" panose="02020609040205080304" pitchFamily="17" charset="-128"/>
                <a:cs typeface="Times New Roman" panose="02020603050405020304" pitchFamily="18" charset="0"/>
              </a:rPr>
              <a:t>観光</a:t>
            </a:r>
            <a:r>
              <a:rPr kumimoji="0" lang="ja-JP" altLang="ja-JP" b="1" dirty="0">
                <a:latin typeface="Century" panose="02040604050505020304" pitchFamily="18" charset="0"/>
                <a:ea typeface="ＭＳ 明朝" panose="02020609040205080304" pitchFamily="17" charset="-128"/>
                <a:cs typeface="Times New Roman" panose="02020603050405020304" pitchFamily="18" charset="0"/>
              </a:rPr>
              <a:t>関連用語の</a:t>
            </a:r>
            <a:r>
              <a:rPr kumimoji="0" lang="ja-JP" altLang="ja-JP" b="1" dirty="0" smtClean="0">
                <a:latin typeface="Century" panose="02040604050505020304" pitchFamily="18" charset="0"/>
                <a:ea typeface="ＭＳ 明朝" panose="02020609040205080304" pitchFamily="17" charset="-128"/>
                <a:cs typeface="Times New Roman" panose="02020603050405020304" pitchFamily="18" charset="0"/>
              </a:rPr>
              <a:t>対訳表</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82823408"/>
              </p:ext>
            </p:extLst>
          </p:nvPr>
        </p:nvGraphicFramePr>
        <p:xfrm>
          <a:off x="457200" y="1249144"/>
          <a:ext cx="8507288" cy="5564232"/>
        </p:xfrm>
        <a:graphic>
          <a:graphicData uri="http://schemas.openxmlformats.org/drawingml/2006/table">
            <a:tbl>
              <a:tblPr firstRow="1" firstCol="1" bandRow="1">
                <a:tableStyleId>{5C22544A-7EE6-4342-B048-85BDC9FD1C3A}</a:tableStyleId>
              </a:tblPr>
              <a:tblGrid>
                <a:gridCol w="1710492"/>
                <a:gridCol w="3096753"/>
                <a:gridCol w="3700043"/>
              </a:tblGrid>
              <a:tr h="642892">
                <a:tc>
                  <a:txBody>
                    <a:bodyPr/>
                    <a:lstStyle/>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effectLst/>
                        </a:rPr>
                        <a:t>1862</a:t>
                      </a:r>
                      <a:r>
                        <a:rPr lang="ja-JP" sz="2800" kern="100" dirty="0">
                          <a:effectLst/>
                        </a:rPr>
                        <a:t>年訳（初版）</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effectLst/>
                        </a:rPr>
                        <a:t>1869</a:t>
                      </a:r>
                      <a:r>
                        <a:rPr lang="ja-JP" sz="2800" kern="100" dirty="0">
                          <a:effectLst/>
                        </a:rPr>
                        <a:t>年訳</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dirty="0">
                          <a:effectLst/>
                        </a:rPr>
                        <a:t>tour</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周ルコト　旅行</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周ルコト　周行</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dirty="0">
                          <a:effectLst/>
                        </a:rPr>
                        <a:t>tourist</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旅行スル人</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周行スル人</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a:effectLst/>
                        </a:rPr>
                        <a:t>travel</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旅</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旅　歩行</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dirty="0" smtClean="0">
                          <a:effectLst/>
                        </a:rPr>
                        <a:t>traveler</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旅人</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旅人（リョジン）</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a:effectLst/>
                        </a:rPr>
                        <a:t>excursion</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遠ザカルコト</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遠ザカルコト　ウロツキマワルコト</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a:effectLst/>
                        </a:rPr>
                        <a:t>leisure</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間隙ノ時</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間隙（ヒマ）ノ時</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dirty="0">
                          <a:effectLst/>
                        </a:rPr>
                        <a:t>recreation</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性替スルコト　楽シミ　慰ミ</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慰サメルコト　楽マスルコト</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82968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107504" y="820639"/>
          <a:ext cx="8928992" cy="6037357"/>
        </p:xfrm>
        <a:graphic>
          <a:graphicData uri="http://schemas.openxmlformats.org/drawingml/2006/table">
            <a:tbl>
              <a:tblPr firstRow="1" firstCol="1" bandRow="1">
                <a:tableStyleId>{5C22544A-7EE6-4342-B048-85BDC9FD1C3A}</a:tableStyleId>
              </a:tblPr>
              <a:tblGrid>
                <a:gridCol w="1200537"/>
                <a:gridCol w="3551991"/>
                <a:gridCol w="4176464"/>
              </a:tblGrid>
              <a:tr h="473907">
                <a:tc>
                  <a:txBody>
                    <a:bodyPr/>
                    <a:lstStyle/>
                    <a:p>
                      <a:pPr algn="ctr">
                        <a:spcAft>
                          <a:spcPts val="0"/>
                        </a:spcAft>
                      </a:pPr>
                      <a:r>
                        <a:rPr lang="ja-JP" sz="2800" kern="100" dirty="0">
                          <a:effectLst/>
                        </a:rPr>
                        <a:t>年</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dirty="0">
                          <a:effectLst/>
                        </a:rPr>
                        <a:t>辞書名</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a:effectLst/>
                        </a:rPr>
                        <a:t>解説</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38783">
                <a:tc>
                  <a:txBody>
                    <a:bodyPr/>
                    <a:lstStyle/>
                    <a:p>
                      <a:pPr algn="just">
                        <a:spcAft>
                          <a:spcPts val="0"/>
                        </a:spcAft>
                      </a:pPr>
                      <a:r>
                        <a:rPr lang="en-US" sz="2800" kern="100">
                          <a:effectLst/>
                        </a:rPr>
                        <a:t>1862</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dirty="0">
                          <a:effectLst/>
                        </a:rPr>
                        <a:t>英和対訳袖珍辞書</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effectLst/>
                        </a:rPr>
                        <a:t>travel</a:t>
                      </a:r>
                      <a:r>
                        <a:rPr lang="ja-JP" sz="2800" kern="100" dirty="0">
                          <a:effectLst/>
                        </a:rPr>
                        <a:t>と</a:t>
                      </a:r>
                      <a:r>
                        <a:rPr lang="en-US" sz="2800" kern="100" dirty="0">
                          <a:effectLst/>
                        </a:rPr>
                        <a:t>tour</a:t>
                      </a:r>
                      <a:r>
                        <a:rPr lang="ja-JP" sz="2800" kern="100" dirty="0">
                          <a:effectLst/>
                        </a:rPr>
                        <a:t>の概念区別無</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473907">
                <a:tc>
                  <a:txBody>
                    <a:bodyPr/>
                    <a:lstStyle/>
                    <a:p>
                      <a:pPr algn="just">
                        <a:spcAft>
                          <a:spcPts val="0"/>
                        </a:spcAft>
                      </a:pPr>
                      <a:r>
                        <a:rPr lang="en-US" sz="2800" kern="100" dirty="0">
                          <a:effectLst/>
                        </a:rPr>
                        <a:t>1872</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dirty="0">
                          <a:effectLst/>
                        </a:rPr>
                        <a:t>語彙</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遊覧を収録</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473907">
                <a:tc>
                  <a:txBody>
                    <a:bodyPr/>
                    <a:lstStyle/>
                    <a:p>
                      <a:pPr algn="just">
                        <a:spcAft>
                          <a:spcPts val="0"/>
                        </a:spcAft>
                      </a:pPr>
                      <a:r>
                        <a:rPr lang="en-US" sz="2800" kern="100">
                          <a:effectLst/>
                        </a:rPr>
                        <a:t>1889</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dirty="0">
                          <a:effectLst/>
                        </a:rPr>
                        <a:t>言海</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旅と遊覧を初区分</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473907">
                <a:tc rowSpan="2">
                  <a:txBody>
                    <a:bodyPr/>
                    <a:lstStyle/>
                    <a:p>
                      <a:pPr algn="just">
                        <a:lnSpc>
                          <a:spcPct val="200000"/>
                        </a:lnSpc>
                        <a:spcAft>
                          <a:spcPts val="0"/>
                        </a:spcAft>
                      </a:pPr>
                      <a:r>
                        <a:rPr lang="en-US" sz="2800" kern="100">
                          <a:effectLst/>
                        </a:rPr>
                        <a:t>1911</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dirty="0">
                          <a:effectLst/>
                        </a:rPr>
                        <a:t>辞林</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solidFill>
                            <a:srgbClr val="FF0000"/>
                          </a:solidFill>
                          <a:effectLst/>
                        </a:rPr>
                        <a:t>観光を初収録</a:t>
                      </a:r>
                      <a:endParaRPr 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38783">
                <a:tc vMerge="1">
                  <a:txBody>
                    <a:bodyPr/>
                    <a:lstStyle/>
                    <a:p>
                      <a:endParaRPr kumimoji="1" lang="ja-JP" altLang="en-US"/>
                    </a:p>
                  </a:txBody>
                  <a:tcPr/>
                </a:tc>
                <a:tc>
                  <a:txBody>
                    <a:bodyPr/>
                    <a:lstStyle/>
                    <a:p>
                      <a:pPr algn="ctr">
                        <a:spcAft>
                          <a:spcPts val="0"/>
                        </a:spcAft>
                      </a:pPr>
                      <a:r>
                        <a:rPr lang="ja-JP" sz="2800" kern="100" dirty="0">
                          <a:effectLst/>
                        </a:rPr>
                        <a:t>附音挿図英和字彙</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solidFill>
                            <a:srgbClr val="FF0000"/>
                          </a:solidFill>
                          <a:effectLst/>
                        </a:rPr>
                        <a:t>travel</a:t>
                      </a:r>
                      <a:r>
                        <a:rPr lang="ja-JP" sz="2800" kern="100" dirty="0">
                          <a:solidFill>
                            <a:srgbClr val="FF0000"/>
                          </a:solidFill>
                          <a:effectLst/>
                        </a:rPr>
                        <a:t>と</a:t>
                      </a:r>
                      <a:r>
                        <a:rPr lang="en-US" sz="2800" kern="100" dirty="0">
                          <a:solidFill>
                            <a:srgbClr val="FF0000"/>
                          </a:solidFill>
                          <a:effectLst/>
                        </a:rPr>
                        <a:t>tour</a:t>
                      </a:r>
                      <a:r>
                        <a:rPr lang="ja-JP" sz="2800" kern="100" dirty="0">
                          <a:solidFill>
                            <a:srgbClr val="FF0000"/>
                          </a:solidFill>
                          <a:effectLst/>
                        </a:rPr>
                        <a:t>の概念区別</a:t>
                      </a:r>
                      <a:endParaRPr 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473907">
                <a:tc>
                  <a:txBody>
                    <a:bodyPr/>
                    <a:lstStyle/>
                    <a:p>
                      <a:pPr algn="just">
                        <a:spcAft>
                          <a:spcPts val="0"/>
                        </a:spcAft>
                      </a:pPr>
                      <a:r>
                        <a:rPr lang="en-US" sz="2800" kern="100">
                          <a:effectLst/>
                        </a:rPr>
                        <a:t>1912</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gridSpan="2">
                  <a:txBody>
                    <a:bodyPr/>
                    <a:lstStyle/>
                    <a:p>
                      <a:pPr algn="ctr">
                        <a:spcAft>
                          <a:spcPts val="0"/>
                        </a:spcAft>
                      </a:pPr>
                      <a:r>
                        <a:rPr lang="ja-JP" sz="2800" kern="100" dirty="0">
                          <a:solidFill>
                            <a:srgbClr val="00B050"/>
                          </a:solidFill>
                          <a:effectLst/>
                        </a:rPr>
                        <a:t>ジャパン・ツーリスト・ビューロー設立</a:t>
                      </a:r>
                      <a:endParaRPr lang="ja-JP" sz="2800" kern="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r>
              <a:tr h="638783">
                <a:tc>
                  <a:txBody>
                    <a:bodyPr/>
                    <a:lstStyle/>
                    <a:p>
                      <a:pPr algn="just">
                        <a:spcAft>
                          <a:spcPts val="0"/>
                        </a:spcAft>
                      </a:pPr>
                      <a:r>
                        <a:rPr lang="en-US" sz="2800" kern="100">
                          <a:effectLst/>
                        </a:rPr>
                        <a:t>1917</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a:effectLst/>
                        </a:rPr>
                        <a:t>模範英和辞典</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solidFill>
                            <a:srgbClr val="FF0000"/>
                          </a:solidFill>
                          <a:effectLst/>
                        </a:rPr>
                        <a:t>tourist</a:t>
                      </a:r>
                      <a:r>
                        <a:rPr lang="ja-JP" sz="2800" kern="100" dirty="0">
                          <a:solidFill>
                            <a:srgbClr val="FF0000"/>
                          </a:solidFill>
                          <a:effectLst/>
                        </a:rPr>
                        <a:t>（観光客）初収録</a:t>
                      </a:r>
                      <a:endParaRPr 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38783">
                <a:tc>
                  <a:txBody>
                    <a:bodyPr/>
                    <a:lstStyle/>
                    <a:p>
                      <a:pPr algn="just">
                        <a:spcAft>
                          <a:spcPts val="0"/>
                        </a:spcAft>
                      </a:pPr>
                      <a:r>
                        <a:rPr lang="en-US" sz="2800" kern="100">
                          <a:effectLst/>
                        </a:rPr>
                        <a:t>1927</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a:effectLst/>
                        </a:rPr>
                        <a:t>新英和大辞典</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solidFill>
                            <a:srgbClr val="FF0000"/>
                          </a:solidFill>
                          <a:effectLst/>
                        </a:rPr>
                        <a:t>tour</a:t>
                      </a:r>
                      <a:r>
                        <a:rPr lang="ja-JP" sz="2800" kern="100" dirty="0">
                          <a:solidFill>
                            <a:srgbClr val="FF0000"/>
                          </a:solidFill>
                          <a:effectLst/>
                        </a:rPr>
                        <a:t>に観光旅行を充てる</a:t>
                      </a:r>
                      <a:endParaRPr 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473907">
                <a:tc>
                  <a:txBody>
                    <a:bodyPr/>
                    <a:lstStyle/>
                    <a:p>
                      <a:pPr algn="just">
                        <a:spcAft>
                          <a:spcPts val="0"/>
                        </a:spcAft>
                      </a:pPr>
                      <a:r>
                        <a:rPr lang="en-US" sz="2800" kern="100">
                          <a:effectLst/>
                        </a:rPr>
                        <a:t>1930</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gridSpan="2">
                  <a:txBody>
                    <a:bodyPr/>
                    <a:lstStyle/>
                    <a:p>
                      <a:pPr algn="ctr">
                        <a:spcAft>
                          <a:spcPts val="0"/>
                        </a:spcAft>
                      </a:pPr>
                      <a:r>
                        <a:rPr lang="ja-JP" sz="2800" kern="100" dirty="0">
                          <a:solidFill>
                            <a:srgbClr val="00B050"/>
                          </a:solidFill>
                          <a:effectLst/>
                        </a:rPr>
                        <a:t>国際観光局（</a:t>
                      </a:r>
                      <a:r>
                        <a:rPr lang="en-US" sz="2800" kern="100" dirty="0">
                          <a:solidFill>
                            <a:srgbClr val="00B050"/>
                          </a:solidFill>
                          <a:effectLst/>
                        </a:rPr>
                        <a:t>Board of Tourist Industry</a:t>
                      </a:r>
                      <a:r>
                        <a:rPr lang="ja-JP" sz="2800" kern="100" dirty="0">
                          <a:solidFill>
                            <a:srgbClr val="00B050"/>
                          </a:solidFill>
                          <a:effectLst/>
                        </a:rPr>
                        <a:t>）設立</a:t>
                      </a:r>
                      <a:endParaRPr lang="ja-JP" sz="2800" kern="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r>
              <a:tr h="638783">
                <a:tc>
                  <a:txBody>
                    <a:bodyPr/>
                    <a:lstStyle/>
                    <a:p>
                      <a:pPr algn="just">
                        <a:spcAft>
                          <a:spcPts val="0"/>
                        </a:spcAft>
                      </a:pPr>
                      <a:r>
                        <a:rPr lang="en-US" sz="2800" kern="100">
                          <a:effectLst/>
                        </a:rPr>
                        <a:t>1932</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a:effectLst/>
                        </a:rPr>
                        <a:t>大英和辞典</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solidFill>
                            <a:srgbClr val="FF0000"/>
                          </a:solidFill>
                          <a:effectLst/>
                        </a:rPr>
                        <a:t>tourism</a:t>
                      </a:r>
                      <a:r>
                        <a:rPr lang="ja-JP" sz="2800" kern="100" dirty="0">
                          <a:solidFill>
                            <a:srgbClr val="FF0000"/>
                          </a:solidFill>
                          <a:effectLst/>
                        </a:rPr>
                        <a:t>と </a:t>
                      </a:r>
                      <a:r>
                        <a:rPr lang="en-US" sz="2800" kern="100" dirty="0">
                          <a:solidFill>
                            <a:srgbClr val="FF0000"/>
                          </a:solidFill>
                          <a:effectLst/>
                        </a:rPr>
                        <a:t>tour</a:t>
                      </a:r>
                      <a:r>
                        <a:rPr lang="ja-JP" sz="2800" kern="100" dirty="0">
                          <a:solidFill>
                            <a:srgbClr val="FF0000"/>
                          </a:solidFill>
                          <a:effectLst/>
                        </a:rPr>
                        <a:t>と区別無</a:t>
                      </a:r>
                      <a:endParaRPr 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
        <p:nvSpPr>
          <p:cNvPr id="7" name="タイトル 6"/>
          <p:cNvSpPr>
            <a:spLocks noGrp="1"/>
          </p:cNvSpPr>
          <p:nvPr>
            <p:ph type="title"/>
          </p:nvPr>
        </p:nvSpPr>
        <p:spPr>
          <a:xfrm>
            <a:off x="457200" y="-171400"/>
            <a:ext cx="8229600" cy="1143000"/>
          </a:xfrm>
        </p:spPr>
        <p:txBody>
          <a:bodyPr>
            <a:normAutofit fontScale="90000"/>
          </a:bodyPr>
          <a:lstStyle/>
          <a:p>
            <a:r>
              <a:rPr lang="ja-JP" altLang="ja-JP" b="1" dirty="0"/>
              <a:t>辞書に見る「観光」「</a:t>
            </a:r>
            <a:r>
              <a:rPr lang="en-US" altLang="ja-JP" b="1" dirty="0"/>
              <a:t>tour</a:t>
            </a:r>
            <a:r>
              <a:rPr lang="ja-JP" altLang="ja-JP" b="1" dirty="0"/>
              <a:t>」「</a:t>
            </a:r>
            <a:r>
              <a:rPr lang="en-US" altLang="ja-JP" b="1" dirty="0"/>
              <a:t>tourism</a:t>
            </a:r>
            <a:r>
              <a:rPr lang="ja-JP" altLang="ja-JP" b="1" dirty="0"/>
              <a:t>」</a:t>
            </a:r>
            <a:endParaRPr kumimoji="1" lang="ja-JP" altLang="en-US" dirty="0"/>
          </a:p>
        </p:txBody>
      </p:sp>
    </p:spTree>
    <p:extLst>
      <p:ext uri="{BB962C8B-B14F-4D97-AF65-F5344CB8AC3E}">
        <p14:creationId xmlns:p14="http://schemas.microsoft.com/office/powerpoint/2010/main" val="1437224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Ｔｒａｖｅｌと</a:t>
            </a:r>
            <a:r>
              <a:rPr kumimoji="1" lang="en-US" altLang="ja-JP" dirty="0" smtClean="0"/>
              <a:t>Tour</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fontScale="92500" lnSpcReduction="20000"/>
          </a:bodyPr>
          <a:lstStyle/>
          <a:p>
            <a:r>
              <a:rPr lang="en-US" altLang="ja-JP" dirty="0"/>
              <a:t>1862</a:t>
            </a:r>
            <a:r>
              <a:rPr lang="ja-JP" altLang="ja-JP" dirty="0"/>
              <a:t>年及び</a:t>
            </a:r>
            <a:r>
              <a:rPr lang="en-US" altLang="ja-JP" dirty="0"/>
              <a:t>1869</a:t>
            </a:r>
            <a:r>
              <a:rPr lang="ja-JP" altLang="ja-JP" dirty="0"/>
              <a:t>年『英和対訳袖珍辞書』によれば表のとおりであり、旅、旅行は</a:t>
            </a:r>
            <a:r>
              <a:rPr lang="en-US" altLang="ja-JP" dirty="0"/>
              <a:t>travel</a:t>
            </a:r>
            <a:r>
              <a:rPr lang="ja-JP" altLang="ja-JP" dirty="0" err="1"/>
              <a:t>、</a:t>
            </a:r>
            <a:r>
              <a:rPr lang="en-US" altLang="ja-JP" dirty="0"/>
              <a:t>tour</a:t>
            </a:r>
            <a:r>
              <a:rPr lang="ja-JP" altLang="ja-JP" dirty="0" err="1"/>
              <a:t>、</a:t>
            </a:r>
            <a:r>
              <a:rPr lang="ja-JP" altLang="ja-JP" dirty="0"/>
              <a:t>旅人は</a:t>
            </a:r>
            <a:r>
              <a:rPr lang="en-US" altLang="ja-JP" dirty="0" smtClean="0"/>
              <a:t>traveler</a:t>
            </a:r>
            <a:r>
              <a:rPr lang="ja-JP" altLang="ja-JP" dirty="0" err="1"/>
              <a:t>、</a:t>
            </a:r>
            <a:r>
              <a:rPr lang="en-US" altLang="ja-JP" dirty="0"/>
              <a:t>tourist</a:t>
            </a:r>
            <a:r>
              <a:rPr lang="ja-JP" altLang="ja-JP" dirty="0"/>
              <a:t>として</a:t>
            </a:r>
            <a:r>
              <a:rPr lang="ja-JP" altLang="ja-JP" dirty="0" smtClean="0"/>
              <a:t>紹介</a:t>
            </a:r>
            <a:endParaRPr lang="en-US" altLang="ja-JP" dirty="0" smtClean="0"/>
          </a:p>
          <a:p>
            <a:r>
              <a:rPr lang="ja-JP" altLang="ja-JP" dirty="0" smtClean="0"/>
              <a:t>旅</a:t>
            </a:r>
            <a:r>
              <a:rPr lang="ja-JP" altLang="ja-JP" dirty="0"/>
              <a:t>という行為とそれを行為する人の区別はするものの、</a:t>
            </a:r>
            <a:r>
              <a:rPr lang="en-US" altLang="ja-JP" dirty="0"/>
              <a:t>travel</a:t>
            </a:r>
            <a:r>
              <a:rPr lang="ja-JP" altLang="ja-JP" dirty="0"/>
              <a:t>と</a:t>
            </a:r>
            <a:r>
              <a:rPr lang="en-US" altLang="ja-JP" dirty="0"/>
              <a:t>tour</a:t>
            </a:r>
            <a:r>
              <a:rPr lang="ja-JP" altLang="ja-JP" dirty="0"/>
              <a:t>の概念の区別はして</a:t>
            </a:r>
            <a:r>
              <a:rPr lang="ja-JP" altLang="ja-JP" dirty="0" smtClean="0"/>
              <a:t>いない</a:t>
            </a:r>
            <a:endParaRPr lang="en-US" altLang="ja-JP" dirty="0" smtClean="0"/>
          </a:p>
          <a:p>
            <a:r>
              <a:rPr lang="ja-JP" altLang="ja-JP" dirty="0" smtClean="0"/>
              <a:t>この</a:t>
            </a:r>
            <a:r>
              <a:rPr lang="ja-JP" altLang="ja-JP" dirty="0"/>
              <a:t>時点で、日本語辞書では「「楽しみ」のための旅」概念として使用されている字句「遊覧」が収録されていることから、英語としての字句「</a:t>
            </a:r>
            <a:r>
              <a:rPr lang="en-US" altLang="ja-JP" dirty="0"/>
              <a:t>tour</a:t>
            </a:r>
            <a:r>
              <a:rPr lang="ja-JP" altLang="ja-JP" dirty="0"/>
              <a:t>」「</a:t>
            </a:r>
            <a:r>
              <a:rPr lang="en-US" altLang="ja-JP" dirty="0"/>
              <a:t>tourist</a:t>
            </a:r>
            <a:r>
              <a:rPr lang="ja-JP" altLang="ja-JP" dirty="0"/>
              <a:t>」の理解が深まっていなかったと考えることが</a:t>
            </a:r>
            <a:r>
              <a:rPr lang="ja-JP" altLang="ja-JP" dirty="0" smtClean="0"/>
              <a:t>妥当</a:t>
            </a:r>
            <a:endParaRPr lang="en-US" altLang="ja-JP" dirty="0" smtClean="0"/>
          </a:p>
          <a:p>
            <a:r>
              <a:rPr lang="ja-JP" altLang="ja-JP" dirty="0" smtClean="0"/>
              <a:t>字句</a:t>
            </a:r>
            <a:r>
              <a:rPr lang="en-US" altLang="ja-JP" dirty="0"/>
              <a:t>tourism</a:t>
            </a:r>
            <a:r>
              <a:rPr lang="ja-JP" altLang="ja-JP" dirty="0"/>
              <a:t>及び字句</a:t>
            </a:r>
            <a:r>
              <a:rPr lang="en-US" altLang="ja-JP" dirty="0"/>
              <a:t>sightseeing</a:t>
            </a:r>
            <a:r>
              <a:rPr lang="ja-JP" altLang="ja-JP" dirty="0" err="1"/>
              <a:t>は収</a:t>
            </a:r>
            <a:r>
              <a:rPr lang="ja-JP" altLang="ja-JP" dirty="0"/>
              <a:t>録されていない。</a:t>
            </a:r>
          </a:p>
          <a:p>
            <a:endParaRPr kumimoji="1" lang="ja-JP" altLang="en-US" dirty="0"/>
          </a:p>
        </p:txBody>
      </p:sp>
    </p:spTree>
    <p:extLst>
      <p:ext uri="{BB962C8B-B14F-4D97-AF65-F5344CB8AC3E}">
        <p14:creationId xmlns:p14="http://schemas.microsoft.com/office/powerpoint/2010/main" val="1723822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8056" y="274638"/>
            <a:ext cx="8238744" cy="1142682"/>
          </a:xfrm>
          <a:ln>
            <a:solidFill>
              <a:schemeClr val="accent1"/>
            </a:solidFill>
          </a:ln>
        </p:spPr>
        <p:txBody>
          <a:bodyPr/>
          <a:lstStyle/>
          <a:p>
            <a:r>
              <a:rPr kumimoji="1" lang="en-US" altLang="ja-JP" dirty="0" smtClean="0"/>
              <a:t>1911</a:t>
            </a:r>
            <a:r>
              <a:rPr kumimoji="1" lang="ja-JP" altLang="en-US" dirty="0" smtClean="0"/>
              <a:t>年　初めて「観光」の収録</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a:t>1911</a:t>
            </a:r>
            <a:r>
              <a:rPr lang="ja-JP" altLang="ja-JP" dirty="0"/>
              <a:t>年版『辞林』（金沢庄三郎編、三省堂発行）では「遊覧」（遊びながらの見物）「遊歴」（諸国を巡り歩くこと）「観光」（ながめ、やうす　他国の土地の状態又は人民の風俗などを視察すること）「旅」（わが故郷を離れて遠くにあること）「旅人」（たびびと　旅行する人）「旅行」（他郷へ行くこと）「旅客」が収録されている。日本語の辞書としては初めて、字句「観光」を日本流の越境概念を伴ったものとして記載している</a:t>
            </a:r>
            <a:r>
              <a:rPr lang="ja-JP" altLang="ja-JP" dirty="0" smtClean="0"/>
              <a:t>。</a:t>
            </a:r>
            <a:endParaRPr kumimoji="1" lang="ja-JP" altLang="en-US" dirty="0"/>
          </a:p>
        </p:txBody>
      </p:sp>
    </p:spTree>
    <p:extLst>
      <p:ext uri="{BB962C8B-B14F-4D97-AF65-F5344CB8AC3E}">
        <p14:creationId xmlns:p14="http://schemas.microsoft.com/office/powerpoint/2010/main" val="3589263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dirty="0"/>
              <a:t>ジャパン・ツーリスト・ビューロー</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en-US" altLang="ja-JP" dirty="0" smtClean="0"/>
              <a:t>1912</a:t>
            </a:r>
            <a:r>
              <a:rPr lang="ja-JP" altLang="ja-JP" dirty="0"/>
              <a:t>年ジャパン・ツーリスト・ビューロー設立時までの日本語辞書及び英和辞書（東京都立中央図書館収蔵のものに限定）を</a:t>
            </a:r>
            <a:r>
              <a:rPr lang="ja-JP" altLang="ja-JP" dirty="0" smtClean="0"/>
              <a:t>概観</a:t>
            </a:r>
            <a:endParaRPr lang="en-US" altLang="ja-JP" dirty="0" smtClean="0"/>
          </a:p>
          <a:p>
            <a:r>
              <a:rPr lang="ja-JP" altLang="ja-JP" dirty="0" smtClean="0"/>
              <a:t>「</a:t>
            </a:r>
            <a:r>
              <a:rPr lang="ja-JP" altLang="ja-JP" dirty="0"/>
              <a:t>「楽しみ」のための旅」が一般的な旅とは区別された概念として</a:t>
            </a:r>
            <a:r>
              <a:rPr lang="ja-JP" altLang="ja-JP" dirty="0" smtClean="0"/>
              <a:t>存在</a:t>
            </a:r>
            <a:endParaRPr lang="en-US" altLang="ja-JP" dirty="0" smtClean="0"/>
          </a:p>
          <a:p>
            <a:r>
              <a:rPr lang="ja-JP" altLang="ja-JP" dirty="0" smtClean="0"/>
              <a:t>それぞれ</a:t>
            </a:r>
            <a:r>
              <a:rPr lang="ja-JP" altLang="ja-JP" dirty="0"/>
              <a:t>字句「旅行」と</a:t>
            </a:r>
            <a:r>
              <a:rPr lang="ja-JP" altLang="ja-JP" dirty="0" smtClean="0"/>
              <a:t>字句</a:t>
            </a:r>
            <a:r>
              <a:rPr lang="ja-JP" altLang="en-US" dirty="0" smtClean="0"/>
              <a:t>「</a:t>
            </a:r>
            <a:r>
              <a:rPr lang="en-US" altLang="ja-JP" dirty="0" smtClean="0"/>
              <a:t>travel</a:t>
            </a:r>
            <a:r>
              <a:rPr lang="ja-JP" altLang="en-US" dirty="0" smtClean="0"/>
              <a:t>」</a:t>
            </a:r>
            <a:r>
              <a:rPr lang="ja-JP" altLang="ja-JP" dirty="0" smtClean="0"/>
              <a:t>、</a:t>
            </a:r>
            <a:r>
              <a:rPr lang="ja-JP" altLang="ja-JP" dirty="0"/>
              <a:t>字句「遊覧」と</a:t>
            </a:r>
            <a:r>
              <a:rPr lang="ja-JP" altLang="ja-JP" dirty="0" smtClean="0"/>
              <a:t>字句</a:t>
            </a:r>
            <a:r>
              <a:rPr lang="ja-JP" altLang="en-US" dirty="0" smtClean="0"/>
              <a:t>「</a:t>
            </a:r>
            <a:r>
              <a:rPr lang="en-US" altLang="ja-JP" dirty="0" smtClean="0"/>
              <a:t>tour</a:t>
            </a:r>
            <a:r>
              <a:rPr lang="ja-JP" altLang="en-US" dirty="0" smtClean="0"/>
              <a:t>」</a:t>
            </a:r>
            <a:r>
              <a:rPr lang="ja-JP" altLang="ja-JP" dirty="0" smtClean="0"/>
              <a:t>と</a:t>
            </a:r>
            <a:r>
              <a:rPr lang="ja-JP" altLang="ja-JP" dirty="0"/>
              <a:t>して</a:t>
            </a:r>
            <a:r>
              <a:rPr lang="ja-JP" altLang="ja-JP" dirty="0" smtClean="0"/>
              <a:t>認識</a:t>
            </a:r>
            <a:endParaRPr lang="en-US" altLang="ja-JP" dirty="0" smtClean="0"/>
          </a:p>
          <a:p>
            <a:r>
              <a:rPr lang="ja-JP" altLang="ja-JP" dirty="0" smtClean="0"/>
              <a:t>旅</a:t>
            </a:r>
            <a:r>
              <a:rPr lang="ja-JP" altLang="ja-JP" dirty="0"/>
              <a:t>をする人を表現する字句は「旅人」「</a:t>
            </a:r>
            <a:r>
              <a:rPr lang="en-US" altLang="ja-JP" dirty="0" smtClean="0"/>
              <a:t>traveler</a:t>
            </a:r>
            <a:r>
              <a:rPr lang="ja-JP" altLang="ja-JP" dirty="0"/>
              <a:t>」として認識していたが、遊覧に関しては字句</a:t>
            </a:r>
            <a:r>
              <a:rPr lang="en-US" altLang="ja-JP" dirty="0"/>
              <a:t>tourist</a:t>
            </a:r>
            <a:r>
              <a:rPr lang="ja-JP" altLang="ja-JP" dirty="0" err="1"/>
              <a:t>を翻</a:t>
            </a:r>
            <a:r>
              <a:rPr lang="ja-JP" altLang="ja-JP" dirty="0"/>
              <a:t>訳する形で「遊歴者」が造語されたと考えられる</a:t>
            </a:r>
            <a:r>
              <a:rPr lang="ja-JP" altLang="ja-JP" dirty="0" smtClean="0"/>
              <a:t>。</a:t>
            </a:r>
            <a:endParaRPr lang="en-US" altLang="ja-JP" dirty="0" smtClean="0"/>
          </a:p>
          <a:p>
            <a:r>
              <a:rPr lang="ja-JP" altLang="ja-JP" dirty="0" smtClean="0"/>
              <a:t>この</a:t>
            </a:r>
            <a:r>
              <a:rPr lang="ja-JP" altLang="ja-JP" dirty="0"/>
              <a:t>ような状況下で「</a:t>
            </a:r>
            <a:r>
              <a:rPr lang="en-US" altLang="ja-JP" dirty="0"/>
              <a:t>Japan</a:t>
            </a:r>
            <a:r>
              <a:rPr lang="ja-JP" altLang="ja-JP" dirty="0"/>
              <a:t>　</a:t>
            </a:r>
            <a:r>
              <a:rPr lang="en-US" altLang="ja-JP" dirty="0"/>
              <a:t>Tourist</a:t>
            </a:r>
            <a:r>
              <a:rPr lang="ja-JP" altLang="ja-JP" dirty="0"/>
              <a:t>　</a:t>
            </a:r>
            <a:r>
              <a:rPr lang="en-US" altLang="ja-JP" dirty="0"/>
              <a:t>Bureau</a:t>
            </a:r>
            <a:r>
              <a:rPr lang="ja-JP" altLang="ja-JP" dirty="0"/>
              <a:t>」が設立されたので</a:t>
            </a:r>
            <a:r>
              <a:rPr lang="ja-JP" altLang="ja-JP" dirty="0" smtClean="0"/>
              <a:t>ある</a:t>
            </a:r>
            <a:endParaRPr lang="ja-JP" altLang="ja-JP" dirty="0"/>
          </a:p>
          <a:p>
            <a:endParaRPr kumimoji="1" lang="ja-JP" altLang="en-US" dirty="0"/>
          </a:p>
        </p:txBody>
      </p:sp>
    </p:spTree>
    <p:extLst>
      <p:ext uri="{BB962C8B-B14F-4D97-AF65-F5344CB8AC3E}">
        <p14:creationId xmlns:p14="http://schemas.microsoft.com/office/powerpoint/2010/main" val="3379592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en-US" altLang="ja-JP" dirty="0" smtClean="0"/>
              <a:t>1932</a:t>
            </a:r>
            <a:r>
              <a:rPr kumimoji="1" lang="ja-JP" altLang="en-US" dirty="0" smtClean="0"/>
              <a:t>年　</a:t>
            </a:r>
            <a:r>
              <a:rPr kumimoji="1" lang="en-US" altLang="ja-JP" dirty="0" smtClean="0"/>
              <a:t>Tourism</a:t>
            </a:r>
            <a:r>
              <a:rPr kumimoji="1" lang="ja-JP" altLang="en-US" dirty="0" smtClean="0"/>
              <a:t>の紹介</a:t>
            </a:r>
            <a:endParaRPr kumimoji="1" lang="ja-JP" altLang="en-US" dirty="0"/>
          </a:p>
        </p:txBody>
      </p:sp>
      <p:sp>
        <p:nvSpPr>
          <p:cNvPr id="3" name="コンテンツ プレースホルダー 2"/>
          <p:cNvSpPr>
            <a:spLocks noGrp="1"/>
          </p:cNvSpPr>
          <p:nvPr>
            <p:ph idx="1"/>
          </p:nvPr>
        </p:nvSpPr>
        <p:spPr>
          <a:xfrm>
            <a:off x="457200" y="1600200"/>
            <a:ext cx="8229600" cy="5141168"/>
          </a:xfrm>
        </p:spPr>
        <p:txBody>
          <a:bodyPr>
            <a:normAutofit fontScale="92500" lnSpcReduction="10000"/>
          </a:bodyPr>
          <a:lstStyle/>
          <a:p>
            <a:r>
              <a:rPr lang="en-US" altLang="ja-JP" dirty="0"/>
              <a:t>1932</a:t>
            </a:r>
            <a:r>
              <a:rPr lang="ja-JP" altLang="ja-JP" dirty="0"/>
              <a:t>年版『大英和辞典』（藤岡勝二編大倉書店発行）では</a:t>
            </a:r>
            <a:r>
              <a:rPr lang="en-US" altLang="ja-JP" dirty="0"/>
              <a:t>sightseeing</a:t>
            </a:r>
            <a:r>
              <a:rPr lang="ja-JP" altLang="ja-JP" dirty="0"/>
              <a:t>（見物　観光　遊覧）</a:t>
            </a:r>
            <a:r>
              <a:rPr lang="en-US" altLang="ja-JP" dirty="0" err="1"/>
              <a:t>sightseeker</a:t>
            </a:r>
            <a:r>
              <a:rPr lang="ja-JP" altLang="ja-JP" dirty="0"/>
              <a:t>（珍ラシイ物ヲ見タガル）</a:t>
            </a:r>
            <a:r>
              <a:rPr lang="en-US" altLang="ja-JP" dirty="0"/>
              <a:t>sightseer</a:t>
            </a:r>
            <a:r>
              <a:rPr lang="ja-JP" altLang="ja-JP" dirty="0"/>
              <a:t>（見物人　観光客）</a:t>
            </a:r>
            <a:r>
              <a:rPr lang="en-US" altLang="ja-JP" dirty="0"/>
              <a:t>tour</a:t>
            </a:r>
            <a:r>
              <a:rPr lang="ja-JP" altLang="ja-JP" dirty="0"/>
              <a:t>（旅　旅行　漫遊　観光　遊歴）</a:t>
            </a:r>
            <a:r>
              <a:rPr lang="en-US" altLang="ja-JP" b="1" dirty="0"/>
              <a:t>tourism</a:t>
            </a:r>
            <a:r>
              <a:rPr lang="ja-JP" altLang="ja-JP" dirty="0"/>
              <a:t>（｛稀｝旅行　漫遊）</a:t>
            </a:r>
            <a:r>
              <a:rPr lang="en-US" altLang="ja-JP" dirty="0"/>
              <a:t>tourist</a:t>
            </a:r>
            <a:r>
              <a:rPr lang="ja-JP" altLang="ja-JP" dirty="0"/>
              <a:t>（旅行者　旅客　観光客　漫遊客　遊歴者「諧」浮浪人）</a:t>
            </a:r>
            <a:r>
              <a:rPr lang="en-US" altLang="ja-JP" dirty="0"/>
              <a:t>travel</a:t>
            </a:r>
            <a:r>
              <a:rPr lang="ja-JP" altLang="ja-JP" dirty="0"/>
              <a:t>（旅　旅行）</a:t>
            </a:r>
            <a:r>
              <a:rPr lang="en-US" altLang="ja-JP" dirty="0" err="1"/>
              <a:t>traveller</a:t>
            </a:r>
            <a:r>
              <a:rPr lang="ja-JP" altLang="ja-JP" dirty="0"/>
              <a:t>（旅人　旅客　旅行者　行商人）が収録されている。この時点で</a:t>
            </a:r>
            <a:r>
              <a:rPr lang="en-US" altLang="ja-JP" dirty="0"/>
              <a:t>tourism</a:t>
            </a:r>
            <a:r>
              <a:rPr lang="ja-JP" altLang="ja-JP" dirty="0"/>
              <a:t>があまり使用頻度は高くない字句として初めて収録されている。この場合に</a:t>
            </a:r>
            <a:r>
              <a:rPr lang="en-US" altLang="ja-JP" dirty="0"/>
              <a:t>tour</a:t>
            </a:r>
            <a:r>
              <a:rPr lang="ja-JP" altLang="ja-JP" dirty="0"/>
              <a:t>も</a:t>
            </a:r>
            <a:r>
              <a:rPr lang="en-US" altLang="ja-JP" dirty="0"/>
              <a:t>tourism</a:t>
            </a:r>
            <a:r>
              <a:rPr lang="ja-JP" altLang="ja-JP" dirty="0"/>
              <a:t>もともに旅行、漫遊と訳されており、</a:t>
            </a:r>
            <a:r>
              <a:rPr lang="en-US" altLang="ja-JP" dirty="0">
                <a:solidFill>
                  <a:srgbClr val="FF0000"/>
                </a:solidFill>
              </a:rPr>
              <a:t>tour</a:t>
            </a:r>
            <a:r>
              <a:rPr lang="ja-JP" altLang="ja-JP" dirty="0">
                <a:solidFill>
                  <a:srgbClr val="FF0000"/>
                </a:solidFill>
              </a:rPr>
              <a:t>と</a:t>
            </a:r>
            <a:r>
              <a:rPr lang="en-US" altLang="ja-JP" dirty="0">
                <a:solidFill>
                  <a:srgbClr val="FF0000"/>
                </a:solidFill>
              </a:rPr>
              <a:t>tourism</a:t>
            </a:r>
            <a:r>
              <a:rPr lang="ja-JP" altLang="ja-JP" dirty="0">
                <a:solidFill>
                  <a:srgbClr val="FF0000"/>
                </a:solidFill>
              </a:rPr>
              <a:t>の区別がなされていない。</a:t>
            </a:r>
            <a:endParaRPr kumimoji="1" lang="ja-JP" altLang="en-US" dirty="0">
              <a:solidFill>
                <a:srgbClr val="FF0000"/>
              </a:solidFill>
            </a:endParaRPr>
          </a:p>
        </p:txBody>
      </p:sp>
    </p:spTree>
    <p:extLst>
      <p:ext uri="{BB962C8B-B14F-4D97-AF65-F5344CB8AC3E}">
        <p14:creationId xmlns:p14="http://schemas.microsoft.com/office/powerpoint/2010/main" val="30680937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4868</TotalTime>
  <Words>2852</Words>
  <Application>Microsoft Office PowerPoint</Application>
  <PresentationFormat>画面に合わせる (4:3)</PresentationFormat>
  <Paragraphs>352</Paragraphs>
  <Slides>39</Slides>
  <Notes>29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39</vt:i4>
      </vt:variant>
    </vt:vector>
  </HeadingPairs>
  <TitlesOfParts>
    <vt:vector size="47" baseType="lpstr">
      <vt:lpstr>ＭＳ Ｐゴシック</vt:lpstr>
      <vt:lpstr>ＭＳ ゴシック</vt:lpstr>
      <vt:lpstr>ＭＳ 明朝</vt:lpstr>
      <vt:lpstr>Arial</vt:lpstr>
      <vt:lpstr>Calibri</vt:lpstr>
      <vt:lpstr>Century</vt:lpstr>
      <vt:lpstr>Times New Roman</vt:lpstr>
      <vt:lpstr>Office テーマ</vt:lpstr>
      <vt:lpstr>第五回 「游」「旅」「観光」「TOURSM」</vt:lpstr>
      <vt:lpstr>概念『「楽しみ」の旅』を区別させる 社会的必要性の発生</vt:lpstr>
      <vt:lpstr>字句と概念（まとめ）</vt:lpstr>
      <vt:lpstr>『英和対訳袖珍辞書』における 観光関連用語の対訳表</vt:lpstr>
      <vt:lpstr>辞書に見る「観光」「tour」「tourism」</vt:lpstr>
      <vt:lpstr>ＴｒａｖｅｌとTour</vt:lpstr>
      <vt:lpstr>1911年　初めて「観光」の収録</vt:lpstr>
      <vt:lpstr>ジャパン・ツーリスト・ビューロー</vt:lpstr>
      <vt:lpstr>1932年　Tourismの紹介</vt:lpstr>
      <vt:lpstr>Tourismは観光事業</vt:lpstr>
      <vt:lpstr>ヒトの移動概念の発生</vt:lpstr>
      <vt:lpstr>参考　　遊と游（白川静）</vt:lpstr>
      <vt:lpstr>柳田国男と「たび」</vt:lpstr>
      <vt:lpstr>旅游と観光</vt:lpstr>
      <vt:lpstr>概念の発生と字句の使用時期は別</vt:lpstr>
      <vt:lpstr>『観光学ガイドブック』 大橋昭一の記述（ p.１４ ）</vt:lpstr>
      <vt:lpstr>羽生敦子博士論文概要「１９世紀フランスロマン主義作家の旅行記に見られる旅の主体の変遷」</vt:lpstr>
      <vt:lpstr>国際「観光」局　語源は易経</vt:lpstr>
      <vt:lpstr>1930年と2009年の比較</vt:lpstr>
      <vt:lpstr>1930年前後の日本の状況</vt:lpstr>
      <vt:lpstr>観光の語源(易経)</vt:lpstr>
      <vt:lpstr>文字と占い 文字は神話と歴史との接点</vt:lpstr>
      <vt:lpstr>鉄道省国際観光局の命名</vt:lpstr>
      <vt:lpstr>観光立国懇談会報告書(2003年)</vt:lpstr>
      <vt:lpstr>観光の定義</vt:lpstr>
      <vt:lpstr>観光政策の目的</vt:lpstr>
      <vt:lpstr>「地域」「観光」と「政策」</vt:lpstr>
      <vt:lpstr>PowerPoint プレゼンテーション</vt:lpstr>
      <vt:lpstr>「観光」概念の拡張仮説</vt:lpstr>
      <vt:lpstr>アウトバウンド⇒インバウンド仮説</vt:lpstr>
      <vt:lpstr>国の光りの発揮　</vt:lpstr>
      <vt:lpstr>越「国」境概念仮説</vt:lpstr>
      <vt:lpstr>朝日新聞データベース（聞蔵）から見る 「遊覧」と「観光」の使用頻度</vt:lpstr>
      <vt:lpstr>PowerPoint プレゼンテーション</vt:lpstr>
      <vt:lpstr>固有名詞以外での 朝日｢観光」初出</vt:lpstr>
      <vt:lpstr>字句「ツーリズム」　 戦前は皆無、昭和時代　5件</vt:lpstr>
      <vt:lpstr>柳田国男に見る「観光」「遊覧」</vt:lpstr>
      <vt:lpstr>国内観光法令における字句「観光」の忌避</vt:lpstr>
      <vt:lpstr>観光」語源論、命名論論議の終焉</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字句「観光」と字句「tourist」の遭遇</dc:title>
  <dc:creator>owner</dc:creator>
  <cp:lastModifiedBy>寺前秀一</cp:lastModifiedBy>
  <cp:revision>105</cp:revision>
  <dcterms:created xsi:type="dcterms:W3CDTF">2015-05-03T00:27:24Z</dcterms:created>
  <dcterms:modified xsi:type="dcterms:W3CDTF">2016-07-30T02:26:52Z</dcterms:modified>
</cp:coreProperties>
</file>